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Override PartName="/ppt/slides/slide11.xml" ContentType="application/vnd.openxmlformats-officedocument.presentationml.slide+xml"/>
  <Default Extension="xml" ContentType="application/xml"/>
  <Override PartName="/ppt/slides/slide9.xml" ContentType="application/vnd.openxmlformats-officedocument.presentationml.slide+xml"/>
  <Default Extension="jpeg" ContentType="image/jpeg"/>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ppt/slides/slide16.xml" ContentType="application/vnd.openxmlformats-officedocument.presentationml.slid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ppt/slides/slide14.xml" ContentType="application/vnd.openxmlformats-officedocument.presentationml.slide+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s/slide8.xml" ContentType="application/vnd.openxmlformats-officedocument.presentationml.slide+xml"/>
  <Override PartName="/ppt/presentation.xml" ContentType="application/vnd.openxmlformats-officedocument.presentationml.presentation.main+xml"/>
  <Override PartName="/ppt/slides/slide19.xml" ContentType="application/vnd.openxmlformats-officedocument.presentationml.slide+xml"/>
  <Override PartName="/ppt/slideLayouts/slideLayout9.xml" ContentType="application/vnd.openxmlformats-officedocument.presentationml.slideLayout+xml"/>
  <Override PartName="/ppt/slideLayouts/slideLayout7.xml" ContentType="application/vnd.openxmlformats-officedocument.presentationml.slideLayout+xml"/>
  <Override PartName="/ppt/slides/slide6.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slides/slide15.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theme/theme1.xml" ContentType="application/vnd.openxmlformats-officedocument.theme+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sldIdLst>
    <p:sldId id="256" r:id="rId2"/>
    <p:sldId id="257" r:id="rId3"/>
    <p:sldId id="262" r:id="rId4"/>
    <p:sldId id="263" r:id="rId5"/>
    <p:sldId id="264" r:id="rId6"/>
    <p:sldId id="258" r:id="rId7"/>
    <p:sldId id="265" r:id="rId8"/>
    <p:sldId id="266" r:id="rId9"/>
    <p:sldId id="267" r:id="rId10"/>
    <p:sldId id="268" r:id="rId11"/>
    <p:sldId id="259" r:id="rId12"/>
    <p:sldId id="275" r:id="rId13"/>
    <p:sldId id="274" r:id="rId14"/>
    <p:sldId id="260" r:id="rId15"/>
    <p:sldId id="269" r:id="rId16"/>
    <p:sldId id="270" r:id="rId17"/>
    <p:sldId id="272" r:id="rId18"/>
    <p:sldId id="271" r:id="rId19"/>
    <p:sldId id="273" r:id="rId20"/>
    <p:sldId id="261" r:id="rId2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139" d="100"/>
          <a:sy n="139" d="100"/>
        </p:scale>
        <p:origin x="-1448" y="-10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printerSettings" Target="printerSettings/printerSettings1.bin"/><Relationship Id="rId23" Type="http://schemas.openxmlformats.org/officeDocument/2006/relationships/presProps" Target="presProps.xml"/><Relationship Id="rId24" Type="http://schemas.openxmlformats.org/officeDocument/2006/relationships/viewProps" Target="viewProps.xml"/><Relationship Id="rId25" Type="http://schemas.openxmlformats.org/officeDocument/2006/relationships/theme" Target="theme/theme1.xml"/><Relationship Id="rId2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7016276-7C79-EA45-8068-BC1C0E8B0F61}" type="datetimeFigureOut">
              <a:rPr lang="en-US" smtClean="0"/>
              <a:t>2/7/11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1CA874-910A-BD48-A2B1-D088DCEB63B0}"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7016276-7C79-EA45-8068-BC1C0E8B0F61}" type="datetimeFigureOut">
              <a:rPr lang="en-US" smtClean="0"/>
              <a:t>2/7/11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1CA874-910A-BD48-A2B1-D088DCEB63B0}"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7016276-7C79-EA45-8068-BC1C0E8B0F61}" type="datetimeFigureOut">
              <a:rPr lang="en-US" smtClean="0"/>
              <a:t>2/7/11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1CA874-910A-BD48-A2B1-D088DCEB63B0}"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7016276-7C79-EA45-8068-BC1C0E8B0F61}" type="datetimeFigureOut">
              <a:rPr lang="en-US" smtClean="0"/>
              <a:t>2/7/11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1CA874-910A-BD48-A2B1-D088DCEB63B0}"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7016276-7C79-EA45-8068-BC1C0E8B0F61}" type="datetimeFigureOut">
              <a:rPr lang="en-US" smtClean="0"/>
              <a:t>2/7/11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1CA874-910A-BD48-A2B1-D088DCEB63B0}"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7016276-7C79-EA45-8068-BC1C0E8B0F61}" type="datetimeFigureOut">
              <a:rPr lang="en-US" smtClean="0"/>
              <a:t>2/7/11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91CA874-910A-BD48-A2B1-D088DCEB63B0}"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7016276-7C79-EA45-8068-BC1C0E8B0F61}" type="datetimeFigureOut">
              <a:rPr lang="en-US" smtClean="0"/>
              <a:t>2/7/11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91CA874-910A-BD48-A2B1-D088DCEB63B0}"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7016276-7C79-EA45-8068-BC1C0E8B0F61}" type="datetimeFigureOut">
              <a:rPr lang="en-US" smtClean="0"/>
              <a:t>2/7/11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91CA874-910A-BD48-A2B1-D088DCEB63B0}"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7016276-7C79-EA45-8068-BC1C0E8B0F61}" type="datetimeFigureOut">
              <a:rPr lang="en-US" smtClean="0"/>
              <a:t>2/7/11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91CA874-910A-BD48-A2B1-D088DCEB63B0}"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7016276-7C79-EA45-8068-BC1C0E8B0F61}" type="datetimeFigureOut">
              <a:rPr lang="en-US" smtClean="0"/>
              <a:t>2/7/11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91CA874-910A-BD48-A2B1-D088DCEB63B0}"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7016276-7C79-EA45-8068-BC1C0E8B0F61}" type="datetimeFigureOut">
              <a:rPr lang="en-US" smtClean="0"/>
              <a:t>2/7/11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91CA874-910A-BD48-A2B1-D088DCEB63B0}"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016276-7C79-EA45-8068-BC1C0E8B0F61}" type="datetimeFigureOut">
              <a:rPr lang="en-US" smtClean="0"/>
              <a:t>2/7/11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91CA874-910A-BD48-A2B1-D088DCEB63B0}"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4" name="Picture 2" descr="http://wallpaper.avantzone.com/images/michael_jackson_wallpaper_01.jp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5" name="Rectangle 4"/>
          <p:cNvSpPr/>
          <p:nvPr/>
        </p:nvSpPr>
        <p:spPr>
          <a:xfrm>
            <a:off x="-1" y="0"/>
            <a:ext cx="5115113"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Text Box 8"/>
          <p:cNvSpPr txBox="1">
            <a:spLocks noChangeArrowheads="1"/>
          </p:cNvSpPr>
          <p:nvPr/>
        </p:nvSpPr>
        <p:spPr bwMode="auto">
          <a:xfrm>
            <a:off x="762000" y="1981200"/>
            <a:ext cx="3505200" cy="1384995"/>
          </a:xfrm>
          <a:prstGeom prst="rect">
            <a:avLst/>
          </a:prstGeom>
          <a:noFill/>
          <a:ln w="9525">
            <a:noFill/>
            <a:miter lim="800000"/>
            <a:headEnd/>
            <a:tailEnd/>
          </a:ln>
          <a:effectLst/>
        </p:spPr>
        <p:txBody>
          <a:bodyPr>
            <a:prstTxWarp prst="textNoShape">
              <a:avLst/>
            </a:prstTxWarp>
            <a:spAutoFit/>
          </a:bodyPr>
          <a:lstStyle/>
          <a:p>
            <a:pPr algn="ctr">
              <a:spcBef>
                <a:spcPct val="50000"/>
              </a:spcBef>
            </a:pPr>
            <a:r>
              <a:rPr lang="en-US" sz="2800" dirty="0" smtClean="0">
                <a:solidFill>
                  <a:schemeClr val="bg1"/>
                </a:solidFill>
              </a:rPr>
              <a:t>Essay Assessment and </a:t>
            </a:r>
            <a:r>
              <a:rPr lang="en-US" sz="2800" dirty="0">
                <a:solidFill>
                  <a:schemeClr val="bg1"/>
                </a:solidFill>
              </a:rPr>
              <a:t>you, and Michael Jackson</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4" descr="http://www.dvd-ppt-slideshow.com/images/blog-image/michael-jackson-wallpaper/wallpaper7.jpg"/>
          <p:cNvPicPr>
            <a:picLocks noChangeAspect="1" noChangeArrowheads="1"/>
          </p:cNvPicPr>
          <p:nvPr/>
        </p:nvPicPr>
        <p:blipFill>
          <a:blip r:embed="rId2"/>
          <a:srcRect/>
          <a:stretch>
            <a:fillRect/>
          </a:stretch>
        </p:blipFill>
        <p:spPr bwMode="auto">
          <a:xfrm>
            <a:off x="245240" y="105103"/>
            <a:ext cx="2907863" cy="2180897"/>
          </a:xfrm>
          <a:prstGeom prst="rect">
            <a:avLst/>
          </a:prstGeom>
          <a:noFill/>
          <a:ln w="9525">
            <a:noFill/>
            <a:miter lim="800000"/>
            <a:headEnd/>
            <a:tailEnd/>
          </a:ln>
        </p:spPr>
      </p:pic>
      <p:sp>
        <p:nvSpPr>
          <p:cNvPr id="5" name="TextBox 4"/>
          <p:cNvSpPr txBox="1"/>
          <p:nvPr/>
        </p:nvSpPr>
        <p:spPr>
          <a:xfrm>
            <a:off x="245240" y="1953172"/>
            <a:ext cx="2680138" cy="474435"/>
          </a:xfrm>
          <a:prstGeom prst="rect">
            <a:avLst/>
          </a:prstGeom>
          <a:solidFill>
            <a:schemeClr val="bg1"/>
          </a:solidFill>
        </p:spPr>
        <p:txBody>
          <a:bodyPr wrap="square" rtlCol="0">
            <a:spAutoFit/>
          </a:bodyPr>
          <a:lstStyle/>
          <a:p>
            <a:endParaRPr lang="en-US" dirty="0"/>
          </a:p>
        </p:txBody>
      </p:sp>
      <p:sp>
        <p:nvSpPr>
          <p:cNvPr id="6" name="TextBox 5"/>
          <p:cNvSpPr txBox="1"/>
          <p:nvPr/>
        </p:nvSpPr>
        <p:spPr>
          <a:xfrm>
            <a:off x="2347311" y="1953172"/>
            <a:ext cx="5693103" cy="4247317"/>
          </a:xfrm>
          <a:prstGeom prst="rect">
            <a:avLst/>
          </a:prstGeom>
          <a:noFill/>
        </p:spPr>
        <p:txBody>
          <a:bodyPr wrap="square" rtlCol="0">
            <a:spAutoFit/>
          </a:bodyPr>
          <a:lstStyle/>
          <a:p>
            <a:r>
              <a:rPr lang="en-US" u="sng" dirty="0"/>
              <a:t>Knowledge and Understanding</a:t>
            </a:r>
            <a:r>
              <a:rPr lang="en-US" u="sng" dirty="0" smtClean="0"/>
              <a:t>:</a:t>
            </a:r>
          </a:p>
          <a:p>
            <a:r>
              <a:rPr lang="en-US" dirty="0" smtClean="0"/>
              <a:t>Assess </a:t>
            </a:r>
            <a:r>
              <a:rPr lang="en-US" dirty="0"/>
              <a:t>students understanding of relationships among elements of </a:t>
            </a:r>
            <a:r>
              <a:rPr lang="en-US" dirty="0" smtClean="0"/>
              <a:t>knowledge</a:t>
            </a:r>
          </a:p>
          <a:p>
            <a:endParaRPr lang="en-US" dirty="0" smtClean="0"/>
          </a:p>
          <a:p>
            <a:r>
              <a:rPr lang="en-US" u="sng" dirty="0" smtClean="0"/>
              <a:t>Reasoning </a:t>
            </a:r>
            <a:r>
              <a:rPr lang="en-US" u="sng" dirty="0"/>
              <a:t>Proficiency:                                 </a:t>
            </a:r>
            <a:r>
              <a:rPr lang="en-US" u="sng" dirty="0" smtClean="0"/>
              <a:t> </a:t>
            </a:r>
          </a:p>
          <a:p>
            <a:r>
              <a:rPr lang="en-US" dirty="0" smtClean="0"/>
              <a:t>Written </a:t>
            </a:r>
            <a:r>
              <a:rPr lang="en-US" dirty="0"/>
              <a:t>descriptions allows teacher to assess students thinking through complex topics.</a:t>
            </a:r>
            <a:r>
              <a:rPr lang="en-US" dirty="0" smtClean="0"/>
              <a:t> </a:t>
            </a:r>
          </a:p>
          <a:p>
            <a:endParaRPr lang="en-US" dirty="0" smtClean="0"/>
          </a:p>
          <a:p>
            <a:r>
              <a:rPr lang="en-US" u="sng" dirty="0" smtClean="0"/>
              <a:t>Skill </a:t>
            </a:r>
            <a:r>
              <a:rPr lang="en-US" u="sng" dirty="0"/>
              <a:t>Performance</a:t>
            </a:r>
            <a:r>
              <a:rPr lang="en-US" u="sng" dirty="0" smtClean="0"/>
              <a:t>:</a:t>
            </a:r>
          </a:p>
          <a:p>
            <a:r>
              <a:rPr lang="en-US" dirty="0" smtClean="0"/>
              <a:t>Assesses </a:t>
            </a:r>
            <a:r>
              <a:rPr lang="en-US" dirty="0"/>
              <a:t>students prerequisite knowledge leading up to the performance of a skill-based target.</a:t>
            </a:r>
            <a:r>
              <a:rPr lang="en-US" dirty="0" smtClean="0"/>
              <a:t> </a:t>
            </a:r>
          </a:p>
          <a:p>
            <a:endParaRPr lang="en-US" dirty="0" smtClean="0"/>
          </a:p>
          <a:p>
            <a:r>
              <a:rPr lang="en-US" b="1" u="sng" dirty="0" smtClean="0">
                <a:solidFill>
                  <a:srgbClr val="FF0000"/>
                </a:solidFill>
              </a:rPr>
              <a:t>Dispositions:</a:t>
            </a:r>
          </a:p>
          <a:p>
            <a:r>
              <a:rPr lang="en-US" b="1" dirty="0" smtClean="0">
                <a:solidFill>
                  <a:srgbClr val="FF0000"/>
                </a:solidFill>
              </a:rPr>
              <a:t>Essays </a:t>
            </a:r>
            <a:r>
              <a:rPr lang="en-US" b="1" dirty="0">
                <a:solidFill>
                  <a:srgbClr val="FF0000"/>
                </a:solidFill>
              </a:rPr>
              <a:t>may provide teachers insight into students attitudes or what motivates them to learn. </a:t>
            </a:r>
          </a:p>
        </p:txBody>
      </p:sp>
      <p:sp>
        <p:nvSpPr>
          <p:cNvPr id="7" name="TextBox 6"/>
          <p:cNvSpPr txBox="1"/>
          <p:nvPr/>
        </p:nvSpPr>
        <p:spPr>
          <a:xfrm>
            <a:off x="2697655" y="857441"/>
            <a:ext cx="4887311" cy="646331"/>
          </a:xfrm>
          <a:prstGeom prst="rect">
            <a:avLst/>
          </a:prstGeom>
          <a:noFill/>
        </p:spPr>
        <p:txBody>
          <a:bodyPr wrap="square" rtlCol="0">
            <a:spAutoFit/>
          </a:bodyPr>
          <a:lstStyle/>
          <a:p>
            <a:r>
              <a:rPr lang="en-US" dirty="0"/>
              <a:t>Essay assessment are best utilized to assess the following types of targets:</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4" descr="http://djatrak.com/wp-content/uploads/2009/06/michael_jackson_king_of_pop.jpg"/>
          <p:cNvPicPr>
            <a:picLocks noChangeAspect="1" noChangeArrowheads="1"/>
          </p:cNvPicPr>
          <p:nvPr/>
        </p:nvPicPr>
        <p:blipFill>
          <a:blip r:embed="rId2"/>
          <a:srcRect/>
          <a:stretch>
            <a:fillRect/>
          </a:stretch>
        </p:blipFill>
        <p:spPr bwMode="auto">
          <a:xfrm>
            <a:off x="1285022" y="4305286"/>
            <a:ext cx="2066925" cy="2078038"/>
          </a:xfrm>
          <a:prstGeom prst="rect">
            <a:avLst/>
          </a:prstGeom>
          <a:noFill/>
          <a:ln w="9525">
            <a:noFill/>
            <a:miter lim="800000"/>
            <a:headEnd/>
            <a:tailEnd/>
          </a:ln>
        </p:spPr>
      </p:pic>
      <p:sp>
        <p:nvSpPr>
          <p:cNvPr id="5" name="Cloud Callout 4"/>
          <p:cNvSpPr/>
          <p:nvPr/>
        </p:nvSpPr>
        <p:spPr>
          <a:xfrm>
            <a:off x="2250829" y="299408"/>
            <a:ext cx="5895525" cy="3820038"/>
          </a:xfrm>
          <a:prstGeom prst="cloudCallout">
            <a:avLst>
              <a:gd name="adj1" fmla="val -40622"/>
              <a:gd name="adj2" fmla="val 67244"/>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3600" b="1" dirty="0" smtClean="0">
                <a:solidFill>
                  <a:schemeClr val="tx1"/>
                </a:solidFill>
              </a:rPr>
              <a:t>I wonder what targets would not</a:t>
            </a:r>
          </a:p>
          <a:p>
            <a:pPr algn="ctr"/>
            <a:r>
              <a:rPr lang="en-US" sz="3600" b="1" dirty="0">
                <a:solidFill>
                  <a:schemeClr val="tx1"/>
                </a:solidFill>
              </a:rPr>
              <a:t>b</a:t>
            </a:r>
            <a:r>
              <a:rPr lang="en-US" sz="3600" b="1" dirty="0" smtClean="0">
                <a:solidFill>
                  <a:schemeClr val="tx1"/>
                </a:solidFill>
              </a:rPr>
              <a:t>e best assessed by an essay.</a:t>
            </a:r>
            <a:endParaRPr lang="en-US" sz="3600" b="1" dirty="0">
              <a:solidFill>
                <a:schemeClr val="tx1"/>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4" descr="http://djatrak.com/wp-content/uploads/2009/06/michael_jackson_king_of_pop.jpg"/>
          <p:cNvPicPr>
            <a:picLocks noChangeAspect="1" noChangeArrowheads="1"/>
          </p:cNvPicPr>
          <p:nvPr/>
        </p:nvPicPr>
        <p:blipFill>
          <a:blip r:embed="rId2"/>
          <a:srcRect/>
          <a:stretch>
            <a:fillRect/>
          </a:stretch>
        </p:blipFill>
        <p:spPr bwMode="auto">
          <a:xfrm>
            <a:off x="1285022" y="4305286"/>
            <a:ext cx="2066925" cy="2078038"/>
          </a:xfrm>
          <a:prstGeom prst="rect">
            <a:avLst/>
          </a:prstGeom>
          <a:noFill/>
          <a:ln w="9525">
            <a:noFill/>
            <a:miter lim="800000"/>
            <a:headEnd/>
            <a:tailEnd/>
          </a:ln>
        </p:spPr>
      </p:pic>
      <p:sp>
        <p:nvSpPr>
          <p:cNvPr id="5" name="Cloud Callout 4"/>
          <p:cNvSpPr/>
          <p:nvPr/>
        </p:nvSpPr>
        <p:spPr>
          <a:xfrm>
            <a:off x="2250829" y="299408"/>
            <a:ext cx="5895525" cy="3820038"/>
          </a:xfrm>
          <a:prstGeom prst="cloudCallout">
            <a:avLst>
              <a:gd name="adj1" fmla="val -40622"/>
              <a:gd name="adj2" fmla="val 67244"/>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3600" b="1" dirty="0" smtClean="0">
                <a:solidFill>
                  <a:schemeClr val="tx1"/>
                </a:solidFill>
              </a:rPr>
              <a:t>I wonder what targets would not</a:t>
            </a:r>
          </a:p>
          <a:p>
            <a:pPr algn="ctr"/>
            <a:r>
              <a:rPr lang="en-US" sz="3600" b="1" dirty="0">
                <a:solidFill>
                  <a:schemeClr val="tx1"/>
                </a:solidFill>
              </a:rPr>
              <a:t>b</a:t>
            </a:r>
            <a:r>
              <a:rPr lang="en-US" sz="3600" b="1" dirty="0" smtClean="0">
                <a:solidFill>
                  <a:schemeClr val="tx1"/>
                </a:solidFill>
              </a:rPr>
              <a:t>e best assessed by an essay.</a:t>
            </a:r>
            <a:endParaRPr lang="en-US" sz="3600" b="1" dirty="0">
              <a:solidFill>
                <a:schemeClr val="tx1"/>
              </a:solidFill>
            </a:endParaRPr>
          </a:p>
        </p:txBody>
      </p:sp>
      <p:sp>
        <p:nvSpPr>
          <p:cNvPr id="6" name="TextBox 5"/>
          <p:cNvSpPr txBox="1"/>
          <p:nvPr/>
        </p:nvSpPr>
        <p:spPr>
          <a:xfrm>
            <a:off x="4098989" y="4584045"/>
            <a:ext cx="4047365" cy="1200329"/>
          </a:xfrm>
          <a:prstGeom prst="rect">
            <a:avLst/>
          </a:prstGeom>
          <a:noFill/>
        </p:spPr>
        <p:txBody>
          <a:bodyPr wrap="square" rtlCol="0">
            <a:spAutoFit/>
          </a:bodyPr>
          <a:lstStyle/>
          <a:p>
            <a:r>
              <a:rPr lang="en-US" sz="3600" b="1" dirty="0" smtClean="0">
                <a:solidFill>
                  <a:srgbClr val="FF0000"/>
                </a:solidFill>
              </a:rPr>
              <a:t>What do you think? Examples?</a:t>
            </a:r>
            <a:endParaRPr lang="en-US" sz="3600" b="1" dirty="0">
              <a:solidFill>
                <a:srgbClr val="FF0000"/>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extBox 5"/>
          <p:cNvSpPr txBox="1"/>
          <p:nvPr/>
        </p:nvSpPr>
        <p:spPr>
          <a:xfrm>
            <a:off x="310663" y="526546"/>
            <a:ext cx="8451861" cy="646331"/>
          </a:xfrm>
          <a:prstGeom prst="rect">
            <a:avLst/>
          </a:prstGeom>
          <a:noFill/>
        </p:spPr>
        <p:txBody>
          <a:bodyPr wrap="square" rtlCol="0">
            <a:spAutoFit/>
          </a:bodyPr>
          <a:lstStyle/>
          <a:p>
            <a:r>
              <a:rPr lang="en-US" sz="3600" b="1" dirty="0" smtClean="0">
                <a:solidFill>
                  <a:srgbClr val="FF0000"/>
                </a:solidFill>
              </a:rPr>
              <a:t>Check out these essay prompt exemplars!</a:t>
            </a:r>
            <a:endParaRPr lang="en-US" sz="3600" b="1" dirty="0">
              <a:solidFill>
                <a:srgbClr val="FF0000"/>
              </a:solidFill>
            </a:endParaRPr>
          </a:p>
        </p:txBody>
      </p:sp>
      <p:pic>
        <p:nvPicPr>
          <p:cNvPr id="7" name="Picture 5" descr="http://www.gearlog.com/images/michaeljackson%20finger.jpeg"/>
          <p:cNvPicPr>
            <a:picLocks noChangeAspect="1" noChangeArrowheads="1"/>
          </p:cNvPicPr>
          <p:nvPr/>
        </p:nvPicPr>
        <p:blipFill>
          <a:blip r:embed="rId2"/>
          <a:srcRect/>
          <a:stretch>
            <a:fillRect/>
          </a:stretch>
        </p:blipFill>
        <p:spPr bwMode="auto">
          <a:xfrm>
            <a:off x="5564720" y="2353968"/>
            <a:ext cx="3579280" cy="2827631"/>
          </a:xfrm>
          <a:prstGeom prst="rect">
            <a:avLst/>
          </a:prstGeom>
          <a:noFill/>
          <a:ln w="9525">
            <a:noFill/>
            <a:miter lim="800000"/>
            <a:headEnd/>
            <a:tailEnd/>
          </a:ln>
        </p:spPr>
      </p:pic>
      <p:sp>
        <p:nvSpPr>
          <p:cNvPr id="8" name="TextBox 7"/>
          <p:cNvSpPr txBox="1"/>
          <p:nvPr/>
        </p:nvSpPr>
        <p:spPr>
          <a:xfrm>
            <a:off x="960216" y="2581107"/>
            <a:ext cx="4140290" cy="2308324"/>
          </a:xfrm>
          <a:prstGeom prst="rect">
            <a:avLst/>
          </a:prstGeom>
          <a:noFill/>
        </p:spPr>
        <p:txBody>
          <a:bodyPr wrap="square" rtlCol="0">
            <a:spAutoFit/>
          </a:bodyPr>
          <a:lstStyle/>
          <a:p>
            <a:r>
              <a:rPr lang="en-US" dirty="0" smtClean="0"/>
              <a:t>1.)</a:t>
            </a:r>
          </a:p>
          <a:p>
            <a:endParaRPr lang="en-US" dirty="0" smtClean="0"/>
          </a:p>
          <a:p>
            <a:endParaRPr lang="en-US" dirty="0" smtClean="0"/>
          </a:p>
          <a:p>
            <a:r>
              <a:rPr lang="en-US" dirty="0" smtClean="0"/>
              <a:t>2.)</a:t>
            </a:r>
          </a:p>
          <a:p>
            <a:endParaRPr lang="en-US" dirty="0" smtClean="0"/>
          </a:p>
          <a:p>
            <a:endParaRPr lang="en-US" dirty="0" smtClean="0"/>
          </a:p>
          <a:p>
            <a:r>
              <a:rPr lang="en-US" dirty="0" smtClean="0"/>
              <a:t>3.)</a:t>
            </a:r>
          </a:p>
          <a:p>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557545" y="237462"/>
            <a:ext cx="5224406" cy="6278643"/>
          </a:xfrm>
          <a:prstGeom prst="rect">
            <a:avLst/>
          </a:prstGeom>
          <a:noFill/>
        </p:spPr>
        <p:txBody>
          <a:bodyPr wrap="square" rtlCol="0">
            <a:spAutoFit/>
          </a:bodyPr>
          <a:lstStyle/>
          <a:p>
            <a:r>
              <a:rPr lang="en-US" dirty="0"/>
              <a:t> </a:t>
            </a:r>
            <a:r>
              <a:rPr lang="en-US" sz="2400" dirty="0">
                <a:solidFill>
                  <a:srgbClr val="FF0000"/>
                </a:solidFill>
              </a:rPr>
              <a:t>This assessment is not appropriate </a:t>
            </a:r>
            <a:r>
              <a:rPr lang="en-US" sz="2400" dirty="0" smtClean="0">
                <a:solidFill>
                  <a:srgbClr val="FF0000"/>
                </a:solidFill>
              </a:rPr>
              <a:t>if</a:t>
            </a:r>
          </a:p>
          <a:p>
            <a:endParaRPr lang="en-US" dirty="0" smtClean="0"/>
          </a:p>
          <a:p>
            <a:r>
              <a:rPr lang="en-US" dirty="0" smtClean="0"/>
              <a:t>The </a:t>
            </a:r>
            <a:r>
              <a:rPr lang="en-US" dirty="0"/>
              <a:t>learning targets are unclear or the essay format doesn't fit the achievement target</a:t>
            </a:r>
            <a:r>
              <a:rPr lang="en-US" dirty="0" smtClean="0"/>
              <a:t>.</a:t>
            </a:r>
          </a:p>
          <a:p>
            <a:endParaRPr lang="en-US" dirty="0"/>
          </a:p>
          <a:p>
            <a:r>
              <a:rPr lang="en-US" dirty="0" smtClean="0"/>
              <a:t>Students </a:t>
            </a:r>
            <a:r>
              <a:rPr lang="en-US" dirty="0"/>
              <a:t>lack general writing skills to convey understanding and/or achievement of skills</a:t>
            </a:r>
            <a:r>
              <a:rPr lang="en-US" dirty="0" smtClean="0"/>
              <a:t>.</a:t>
            </a:r>
          </a:p>
          <a:p>
            <a:endParaRPr lang="en-US" dirty="0"/>
          </a:p>
          <a:p>
            <a:r>
              <a:rPr lang="en-US" dirty="0" smtClean="0"/>
              <a:t>Students </a:t>
            </a:r>
            <a:r>
              <a:rPr lang="en-US" dirty="0"/>
              <a:t>do not have specific understanding of or practice with essay writing to present high-quality explanation of learning</a:t>
            </a:r>
            <a:r>
              <a:rPr lang="en-US" dirty="0" smtClean="0"/>
              <a:t>.</a:t>
            </a:r>
          </a:p>
          <a:p>
            <a:endParaRPr lang="en-US" dirty="0"/>
          </a:p>
          <a:p>
            <a:r>
              <a:rPr lang="en-US" dirty="0" smtClean="0"/>
              <a:t>Teacher </a:t>
            </a:r>
            <a:r>
              <a:rPr lang="en-US" dirty="0"/>
              <a:t>is unable to disregard, confront, and analyze their own bias when scoring essays. This assessment may prove to be largely subjective if appropriate scoring techniques (i.e., explicit rubrics) are not provided to the students, and used by the teacher during grading</a:t>
            </a:r>
            <a:r>
              <a:rPr lang="en-US" dirty="0" smtClean="0"/>
              <a:t>.</a:t>
            </a:r>
          </a:p>
          <a:p>
            <a:endParaRPr lang="en-US" dirty="0"/>
          </a:p>
          <a:p>
            <a:r>
              <a:rPr lang="en-US" dirty="0" smtClean="0"/>
              <a:t>Target </a:t>
            </a:r>
            <a:r>
              <a:rPr lang="en-US" dirty="0"/>
              <a:t>is aimed at assessing students mastery of absolute facts. There are generally more efficient tools to assess this specific type of knowledge. </a:t>
            </a:r>
          </a:p>
        </p:txBody>
      </p:sp>
      <p:pic>
        <p:nvPicPr>
          <p:cNvPr id="3" name="Picture 2" descr="http://orvillelloyddouglas.files.wordpress.com/2007/09/michael-jackson-mugshot1.jpg"/>
          <p:cNvPicPr>
            <a:picLocks noChangeAspect="1" noChangeArrowheads="1"/>
          </p:cNvPicPr>
          <p:nvPr/>
        </p:nvPicPr>
        <p:blipFill>
          <a:blip r:embed="rId2"/>
          <a:srcRect/>
          <a:stretch>
            <a:fillRect/>
          </a:stretch>
        </p:blipFill>
        <p:spPr bwMode="auto">
          <a:xfrm>
            <a:off x="6314854" y="1805531"/>
            <a:ext cx="2457450" cy="31527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557545" y="237462"/>
            <a:ext cx="5224406" cy="6278643"/>
          </a:xfrm>
          <a:prstGeom prst="rect">
            <a:avLst/>
          </a:prstGeom>
          <a:noFill/>
        </p:spPr>
        <p:txBody>
          <a:bodyPr wrap="square" rtlCol="0">
            <a:spAutoFit/>
          </a:bodyPr>
          <a:lstStyle/>
          <a:p>
            <a:r>
              <a:rPr lang="en-US" dirty="0"/>
              <a:t> </a:t>
            </a:r>
            <a:r>
              <a:rPr lang="en-US" sz="2400" dirty="0"/>
              <a:t>This assessment is not appropriate </a:t>
            </a:r>
            <a:r>
              <a:rPr lang="en-US" sz="2400" dirty="0" smtClean="0"/>
              <a:t>if</a:t>
            </a:r>
          </a:p>
          <a:p>
            <a:endParaRPr lang="en-US" dirty="0" smtClean="0"/>
          </a:p>
          <a:p>
            <a:r>
              <a:rPr lang="en-US" dirty="0" smtClean="0">
                <a:solidFill>
                  <a:srgbClr val="FF0000"/>
                </a:solidFill>
              </a:rPr>
              <a:t>The </a:t>
            </a:r>
            <a:r>
              <a:rPr lang="en-US" dirty="0">
                <a:solidFill>
                  <a:srgbClr val="FF0000"/>
                </a:solidFill>
              </a:rPr>
              <a:t>learning targets are unclear or the essay format doesn't fit the achievement target</a:t>
            </a:r>
            <a:r>
              <a:rPr lang="en-US" dirty="0" smtClean="0">
                <a:solidFill>
                  <a:srgbClr val="FF0000"/>
                </a:solidFill>
              </a:rPr>
              <a:t>.</a:t>
            </a:r>
          </a:p>
          <a:p>
            <a:endParaRPr lang="en-US" dirty="0"/>
          </a:p>
          <a:p>
            <a:r>
              <a:rPr lang="en-US" dirty="0" smtClean="0"/>
              <a:t>Students </a:t>
            </a:r>
            <a:r>
              <a:rPr lang="en-US" dirty="0"/>
              <a:t>lack general writing skills to convey understanding and/or achievement of skills</a:t>
            </a:r>
            <a:r>
              <a:rPr lang="en-US" dirty="0" smtClean="0"/>
              <a:t>.</a:t>
            </a:r>
          </a:p>
          <a:p>
            <a:endParaRPr lang="en-US" dirty="0"/>
          </a:p>
          <a:p>
            <a:r>
              <a:rPr lang="en-US" dirty="0" smtClean="0"/>
              <a:t>Students </a:t>
            </a:r>
            <a:r>
              <a:rPr lang="en-US" dirty="0"/>
              <a:t>do not have specific understanding of or practice with essay writing to present high-quality explanation of learning</a:t>
            </a:r>
            <a:r>
              <a:rPr lang="en-US" dirty="0" smtClean="0"/>
              <a:t>.</a:t>
            </a:r>
          </a:p>
          <a:p>
            <a:endParaRPr lang="en-US" dirty="0"/>
          </a:p>
          <a:p>
            <a:r>
              <a:rPr lang="en-US" dirty="0" smtClean="0"/>
              <a:t>Teacher </a:t>
            </a:r>
            <a:r>
              <a:rPr lang="en-US" dirty="0"/>
              <a:t>is unable to disregard, confront, and analyze their own bias when scoring essays. This assessment may prove to be largely subjective if appropriate scoring techniques (i.e., explicit rubrics) are not provided to the students, and used by the teacher during grading</a:t>
            </a:r>
            <a:r>
              <a:rPr lang="en-US" dirty="0" smtClean="0"/>
              <a:t>.</a:t>
            </a:r>
          </a:p>
          <a:p>
            <a:endParaRPr lang="en-US" dirty="0"/>
          </a:p>
          <a:p>
            <a:r>
              <a:rPr lang="en-US" dirty="0" smtClean="0"/>
              <a:t>Target </a:t>
            </a:r>
            <a:r>
              <a:rPr lang="en-US" dirty="0"/>
              <a:t>is aimed at assessing students mastery of absolute facts. There are generally more efficient tools to assess this specific type of knowledge. </a:t>
            </a:r>
          </a:p>
        </p:txBody>
      </p:sp>
      <p:pic>
        <p:nvPicPr>
          <p:cNvPr id="3" name="Picture 2" descr="http://orvillelloyddouglas.files.wordpress.com/2007/09/michael-jackson-mugshot1.jpg"/>
          <p:cNvPicPr>
            <a:picLocks noChangeAspect="1" noChangeArrowheads="1"/>
          </p:cNvPicPr>
          <p:nvPr/>
        </p:nvPicPr>
        <p:blipFill>
          <a:blip r:embed="rId2"/>
          <a:srcRect/>
          <a:stretch>
            <a:fillRect/>
          </a:stretch>
        </p:blipFill>
        <p:spPr bwMode="auto">
          <a:xfrm>
            <a:off x="6314854" y="1805531"/>
            <a:ext cx="2457450" cy="31527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557545" y="237462"/>
            <a:ext cx="5224406" cy="6278643"/>
          </a:xfrm>
          <a:prstGeom prst="rect">
            <a:avLst/>
          </a:prstGeom>
          <a:noFill/>
        </p:spPr>
        <p:txBody>
          <a:bodyPr wrap="square" rtlCol="0">
            <a:spAutoFit/>
          </a:bodyPr>
          <a:lstStyle/>
          <a:p>
            <a:r>
              <a:rPr lang="en-US" dirty="0"/>
              <a:t> </a:t>
            </a:r>
            <a:r>
              <a:rPr lang="en-US" sz="2400" dirty="0"/>
              <a:t>This assessment is not appropriate </a:t>
            </a:r>
            <a:r>
              <a:rPr lang="en-US" sz="2400" dirty="0" smtClean="0"/>
              <a:t>if</a:t>
            </a:r>
          </a:p>
          <a:p>
            <a:endParaRPr lang="en-US" dirty="0" smtClean="0"/>
          </a:p>
          <a:p>
            <a:r>
              <a:rPr lang="en-US" dirty="0" smtClean="0"/>
              <a:t>The </a:t>
            </a:r>
            <a:r>
              <a:rPr lang="en-US" dirty="0"/>
              <a:t>learning targets are unclear or the essay format doesn't fit the achievement target</a:t>
            </a:r>
            <a:r>
              <a:rPr lang="en-US" dirty="0" smtClean="0"/>
              <a:t>.</a:t>
            </a:r>
          </a:p>
          <a:p>
            <a:endParaRPr lang="en-US" dirty="0"/>
          </a:p>
          <a:p>
            <a:r>
              <a:rPr lang="en-US" dirty="0" smtClean="0">
                <a:solidFill>
                  <a:srgbClr val="FF0000"/>
                </a:solidFill>
              </a:rPr>
              <a:t>Students </a:t>
            </a:r>
            <a:r>
              <a:rPr lang="en-US" dirty="0">
                <a:solidFill>
                  <a:srgbClr val="FF0000"/>
                </a:solidFill>
              </a:rPr>
              <a:t>lack general writing skills to convey understanding and/or achievement of skills</a:t>
            </a:r>
            <a:r>
              <a:rPr lang="en-US" dirty="0" smtClean="0">
                <a:solidFill>
                  <a:srgbClr val="FF0000"/>
                </a:solidFill>
              </a:rPr>
              <a:t>.</a:t>
            </a:r>
          </a:p>
          <a:p>
            <a:endParaRPr lang="en-US" dirty="0"/>
          </a:p>
          <a:p>
            <a:r>
              <a:rPr lang="en-US" dirty="0" smtClean="0"/>
              <a:t>Students </a:t>
            </a:r>
            <a:r>
              <a:rPr lang="en-US" dirty="0"/>
              <a:t>do not have specific understanding of or practice with essay writing to present high-quality explanation of learning</a:t>
            </a:r>
            <a:r>
              <a:rPr lang="en-US" dirty="0" smtClean="0"/>
              <a:t>.</a:t>
            </a:r>
          </a:p>
          <a:p>
            <a:endParaRPr lang="en-US" dirty="0"/>
          </a:p>
          <a:p>
            <a:r>
              <a:rPr lang="en-US" dirty="0" smtClean="0"/>
              <a:t>Teacher </a:t>
            </a:r>
            <a:r>
              <a:rPr lang="en-US" dirty="0"/>
              <a:t>is unable to disregard, confront, and analyze their own bias when scoring essays. This assessment may prove to be largely subjective if appropriate scoring techniques (i.e., explicit rubrics) are not provided to the students, and used by the teacher during grading</a:t>
            </a:r>
            <a:r>
              <a:rPr lang="en-US" dirty="0" smtClean="0"/>
              <a:t>.</a:t>
            </a:r>
          </a:p>
          <a:p>
            <a:endParaRPr lang="en-US" dirty="0"/>
          </a:p>
          <a:p>
            <a:r>
              <a:rPr lang="en-US" dirty="0" smtClean="0"/>
              <a:t>Target </a:t>
            </a:r>
            <a:r>
              <a:rPr lang="en-US" dirty="0"/>
              <a:t>is aimed at assessing students mastery of absolute facts. There are generally more efficient tools to assess this specific type of knowledge. </a:t>
            </a:r>
          </a:p>
        </p:txBody>
      </p:sp>
      <p:pic>
        <p:nvPicPr>
          <p:cNvPr id="3" name="Picture 2" descr="http://orvillelloyddouglas.files.wordpress.com/2007/09/michael-jackson-mugshot1.jpg"/>
          <p:cNvPicPr>
            <a:picLocks noChangeAspect="1" noChangeArrowheads="1"/>
          </p:cNvPicPr>
          <p:nvPr/>
        </p:nvPicPr>
        <p:blipFill>
          <a:blip r:embed="rId2"/>
          <a:srcRect/>
          <a:stretch>
            <a:fillRect/>
          </a:stretch>
        </p:blipFill>
        <p:spPr bwMode="auto">
          <a:xfrm>
            <a:off x="6314854" y="1805531"/>
            <a:ext cx="2457450" cy="31527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557545" y="237462"/>
            <a:ext cx="5224406" cy="6278643"/>
          </a:xfrm>
          <a:prstGeom prst="rect">
            <a:avLst/>
          </a:prstGeom>
          <a:noFill/>
        </p:spPr>
        <p:txBody>
          <a:bodyPr wrap="square" rtlCol="0">
            <a:spAutoFit/>
          </a:bodyPr>
          <a:lstStyle/>
          <a:p>
            <a:r>
              <a:rPr lang="en-US" dirty="0"/>
              <a:t> </a:t>
            </a:r>
            <a:r>
              <a:rPr lang="en-US" sz="2400" dirty="0"/>
              <a:t>This assessment is not appropriate </a:t>
            </a:r>
            <a:r>
              <a:rPr lang="en-US" sz="2400" dirty="0" smtClean="0"/>
              <a:t>if</a:t>
            </a:r>
          </a:p>
          <a:p>
            <a:endParaRPr lang="en-US" dirty="0" smtClean="0"/>
          </a:p>
          <a:p>
            <a:r>
              <a:rPr lang="en-US" dirty="0" smtClean="0"/>
              <a:t>The </a:t>
            </a:r>
            <a:r>
              <a:rPr lang="en-US" dirty="0"/>
              <a:t>learning targets are unclear or the essay format doesn't fit the achievement target</a:t>
            </a:r>
            <a:r>
              <a:rPr lang="en-US" dirty="0" smtClean="0"/>
              <a:t>.</a:t>
            </a:r>
          </a:p>
          <a:p>
            <a:endParaRPr lang="en-US" dirty="0"/>
          </a:p>
          <a:p>
            <a:r>
              <a:rPr lang="en-US" dirty="0" smtClean="0"/>
              <a:t>Students </a:t>
            </a:r>
            <a:r>
              <a:rPr lang="en-US" dirty="0"/>
              <a:t>lack general writing skills to convey understanding and/or achievement of skills</a:t>
            </a:r>
            <a:r>
              <a:rPr lang="en-US" dirty="0" smtClean="0"/>
              <a:t>.</a:t>
            </a:r>
          </a:p>
          <a:p>
            <a:endParaRPr lang="en-US" dirty="0"/>
          </a:p>
          <a:p>
            <a:r>
              <a:rPr lang="en-US" dirty="0" smtClean="0">
                <a:solidFill>
                  <a:srgbClr val="FF0000"/>
                </a:solidFill>
              </a:rPr>
              <a:t>Students </a:t>
            </a:r>
            <a:r>
              <a:rPr lang="en-US" dirty="0">
                <a:solidFill>
                  <a:srgbClr val="FF0000"/>
                </a:solidFill>
              </a:rPr>
              <a:t>do not have specific understanding of or practice with essay writing to present high-quality explanation of learning</a:t>
            </a:r>
            <a:r>
              <a:rPr lang="en-US" dirty="0" smtClean="0">
                <a:solidFill>
                  <a:srgbClr val="FF0000"/>
                </a:solidFill>
              </a:rPr>
              <a:t>.</a:t>
            </a:r>
          </a:p>
          <a:p>
            <a:endParaRPr lang="en-US" dirty="0"/>
          </a:p>
          <a:p>
            <a:r>
              <a:rPr lang="en-US" dirty="0" smtClean="0"/>
              <a:t>Teacher </a:t>
            </a:r>
            <a:r>
              <a:rPr lang="en-US" dirty="0"/>
              <a:t>is unable to disregard, confront, and analyze their own bias when scoring essays. This assessment may prove to be largely subjective if appropriate scoring techniques (i.e., explicit rubrics) are not provided to the students, and used by the teacher during grading</a:t>
            </a:r>
            <a:r>
              <a:rPr lang="en-US" dirty="0" smtClean="0"/>
              <a:t>.</a:t>
            </a:r>
          </a:p>
          <a:p>
            <a:endParaRPr lang="en-US" dirty="0"/>
          </a:p>
          <a:p>
            <a:r>
              <a:rPr lang="en-US" dirty="0" smtClean="0"/>
              <a:t>Target </a:t>
            </a:r>
            <a:r>
              <a:rPr lang="en-US" dirty="0"/>
              <a:t>is aimed at assessing students mastery of absolute facts. There are generally more efficient tools to assess this specific type of knowledge. </a:t>
            </a:r>
          </a:p>
        </p:txBody>
      </p:sp>
      <p:pic>
        <p:nvPicPr>
          <p:cNvPr id="3" name="Picture 2" descr="http://orvillelloyddouglas.files.wordpress.com/2007/09/michael-jackson-mugshot1.jpg"/>
          <p:cNvPicPr>
            <a:picLocks noChangeAspect="1" noChangeArrowheads="1"/>
          </p:cNvPicPr>
          <p:nvPr/>
        </p:nvPicPr>
        <p:blipFill>
          <a:blip r:embed="rId2"/>
          <a:srcRect/>
          <a:stretch>
            <a:fillRect/>
          </a:stretch>
        </p:blipFill>
        <p:spPr bwMode="auto">
          <a:xfrm>
            <a:off x="6314854" y="1805531"/>
            <a:ext cx="2457450" cy="31527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557545" y="237462"/>
            <a:ext cx="5224406" cy="6278643"/>
          </a:xfrm>
          <a:prstGeom prst="rect">
            <a:avLst/>
          </a:prstGeom>
          <a:noFill/>
        </p:spPr>
        <p:txBody>
          <a:bodyPr wrap="square" rtlCol="0">
            <a:spAutoFit/>
          </a:bodyPr>
          <a:lstStyle/>
          <a:p>
            <a:r>
              <a:rPr lang="en-US" dirty="0"/>
              <a:t> </a:t>
            </a:r>
            <a:r>
              <a:rPr lang="en-US" sz="2400" dirty="0"/>
              <a:t>This assessment is not appropriate </a:t>
            </a:r>
            <a:r>
              <a:rPr lang="en-US" sz="2400" dirty="0" smtClean="0"/>
              <a:t>if</a:t>
            </a:r>
          </a:p>
          <a:p>
            <a:endParaRPr lang="en-US" dirty="0" smtClean="0"/>
          </a:p>
          <a:p>
            <a:r>
              <a:rPr lang="en-US" dirty="0" smtClean="0"/>
              <a:t>The </a:t>
            </a:r>
            <a:r>
              <a:rPr lang="en-US" dirty="0"/>
              <a:t>learning targets are unclear or the essay format doesn't fit the achievement target</a:t>
            </a:r>
            <a:r>
              <a:rPr lang="en-US" dirty="0" smtClean="0"/>
              <a:t>.</a:t>
            </a:r>
          </a:p>
          <a:p>
            <a:endParaRPr lang="en-US" dirty="0"/>
          </a:p>
          <a:p>
            <a:r>
              <a:rPr lang="en-US" dirty="0" smtClean="0"/>
              <a:t>Students </a:t>
            </a:r>
            <a:r>
              <a:rPr lang="en-US" dirty="0"/>
              <a:t>lack general writing skills to convey understanding and/or achievement of skills</a:t>
            </a:r>
            <a:r>
              <a:rPr lang="en-US" dirty="0" smtClean="0"/>
              <a:t>.</a:t>
            </a:r>
          </a:p>
          <a:p>
            <a:endParaRPr lang="en-US" dirty="0"/>
          </a:p>
          <a:p>
            <a:r>
              <a:rPr lang="en-US" dirty="0" smtClean="0"/>
              <a:t>Students </a:t>
            </a:r>
            <a:r>
              <a:rPr lang="en-US" dirty="0"/>
              <a:t>do not have specific understanding of or practice with essay writing to present high-quality explanation of learning</a:t>
            </a:r>
            <a:r>
              <a:rPr lang="en-US" dirty="0" smtClean="0"/>
              <a:t>.</a:t>
            </a:r>
          </a:p>
          <a:p>
            <a:endParaRPr lang="en-US" dirty="0"/>
          </a:p>
          <a:p>
            <a:r>
              <a:rPr lang="en-US" dirty="0" smtClean="0">
                <a:solidFill>
                  <a:srgbClr val="FF0000"/>
                </a:solidFill>
              </a:rPr>
              <a:t>Teacher </a:t>
            </a:r>
            <a:r>
              <a:rPr lang="en-US" dirty="0">
                <a:solidFill>
                  <a:srgbClr val="FF0000"/>
                </a:solidFill>
              </a:rPr>
              <a:t>is unable to disregard, confront, and analyze their own bias when scoring essays. This assessment may prove to be largely subjective if appropriate scoring techniques (i.e., explicit rubrics) are not provided to the students, and used by the teacher during grading</a:t>
            </a:r>
            <a:r>
              <a:rPr lang="en-US" dirty="0" smtClean="0">
                <a:solidFill>
                  <a:srgbClr val="FF0000"/>
                </a:solidFill>
              </a:rPr>
              <a:t>.</a:t>
            </a:r>
          </a:p>
          <a:p>
            <a:endParaRPr lang="en-US" dirty="0"/>
          </a:p>
          <a:p>
            <a:r>
              <a:rPr lang="en-US" dirty="0" smtClean="0"/>
              <a:t>Target </a:t>
            </a:r>
            <a:r>
              <a:rPr lang="en-US" dirty="0"/>
              <a:t>is aimed at assessing students mastery of absolute facts. There are generally more efficient tools to assess this specific type of knowledge. </a:t>
            </a:r>
          </a:p>
        </p:txBody>
      </p:sp>
      <p:pic>
        <p:nvPicPr>
          <p:cNvPr id="3" name="Picture 2" descr="http://orvillelloyddouglas.files.wordpress.com/2007/09/michael-jackson-mugshot1.jpg"/>
          <p:cNvPicPr>
            <a:picLocks noChangeAspect="1" noChangeArrowheads="1"/>
          </p:cNvPicPr>
          <p:nvPr/>
        </p:nvPicPr>
        <p:blipFill>
          <a:blip r:embed="rId2"/>
          <a:srcRect/>
          <a:stretch>
            <a:fillRect/>
          </a:stretch>
        </p:blipFill>
        <p:spPr bwMode="auto">
          <a:xfrm>
            <a:off x="6314854" y="1805531"/>
            <a:ext cx="2457450" cy="31527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557545" y="237462"/>
            <a:ext cx="5224406" cy="6278643"/>
          </a:xfrm>
          <a:prstGeom prst="rect">
            <a:avLst/>
          </a:prstGeom>
          <a:noFill/>
        </p:spPr>
        <p:txBody>
          <a:bodyPr wrap="square" rtlCol="0">
            <a:spAutoFit/>
          </a:bodyPr>
          <a:lstStyle/>
          <a:p>
            <a:r>
              <a:rPr lang="en-US" dirty="0"/>
              <a:t> </a:t>
            </a:r>
            <a:r>
              <a:rPr lang="en-US" sz="2400" dirty="0"/>
              <a:t>This assessment is not appropriate </a:t>
            </a:r>
            <a:r>
              <a:rPr lang="en-US" sz="2400" dirty="0" smtClean="0"/>
              <a:t>if</a:t>
            </a:r>
          </a:p>
          <a:p>
            <a:endParaRPr lang="en-US" dirty="0" smtClean="0"/>
          </a:p>
          <a:p>
            <a:r>
              <a:rPr lang="en-US" dirty="0" smtClean="0"/>
              <a:t>The </a:t>
            </a:r>
            <a:r>
              <a:rPr lang="en-US" dirty="0"/>
              <a:t>learning targets are unclear or the essay format doesn't fit the achievement target</a:t>
            </a:r>
            <a:r>
              <a:rPr lang="en-US" dirty="0" smtClean="0"/>
              <a:t>.</a:t>
            </a:r>
          </a:p>
          <a:p>
            <a:endParaRPr lang="en-US" dirty="0"/>
          </a:p>
          <a:p>
            <a:r>
              <a:rPr lang="en-US" dirty="0" smtClean="0"/>
              <a:t>Students </a:t>
            </a:r>
            <a:r>
              <a:rPr lang="en-US" dirty="0"/>
              <a:t>lack general writing skills to convey understanding and/or achievement of skills</a:t>
            </a:r>
            <a:r>
              <a:rPr lang="en-US" dirty="0" smtClean="0"/>
              <a:t>.</a:t>
            </a:r>
          </a:p>
          <a:p>
            <a:endParaRPr lang="en-US" dirty="0"/>
          </a:p>
          <a:p>
            <a:r>
              <a:rPr lang="en-US" dirty="0" smtClean="0"/>
              <a:t>Students </a:t>
            </a:r>
            <a:r>
              <a:rPr lang="en-US" dirty="0"/>
              <a:t>do not have specific understanding of or practice with essay writing to present high-quality explanation of learning</a:t>
            </a:r>
            <a:r>
              <a:rPr lang="en-US" dirty="0" smtClean="0"/>
              <a:t>.</a:t>
            </a:r>
          </a:p>
          <a:p>
            <a:endParaRPr lang="en-US" dirty="0"/>
          </a:p>
          <a:p>
            <a:r>
              <a:rPr lang="en-US" dirty="0" smtClean="0"/>
              <a:t>Teacher </a:t>
            </a:r>
            <a:r>
              <a:rPr lang="en-US" dirty="0"/>
              <a:t>is unable to disregard, confront, and analyze their own bias when scoring essays. This assessment may prove to be largely subjective if appropriate scoring techniques (i.e., explicit rubrics) are not provided to the students, and used by the teacher during grading</a:t>
            </a:r>
            <a:r>
              <a:rPr lang="en-US" dirty="0" smtClean="0"/>
              <a:t>.</a:t>
            </a:r>
          </a:p>
          <a:p>
            <a:endParaRPr lang="en-US" dirty="0"/>
          </a:p>
          <a:p>
            <a:r>
              <a:rPr lang="en-US" dirty="0" smtClean="0">
                <a:solidFill>
                  <a:srgbClr val="FF0000"/>
                </a:solidFill>
              </a:rPr>
              <a:t>Target </a:t>
            </a:r>
            <a:r>
              <a:rPr lang="en-US" dirty="0">
                <a:solidFill>
                  <a:srgbClr val="FF0000"/>
                </a:solidFill>
              </a:rPr>
              <a:t>is aimed at assessing students mastery of absolute facts. There are generally more efficient tools to assess this specific type of knowledge. </a:t>
            </a:r>
          </a:p>
        </p:txBody>
      </p:sp>
      <p:pic>
        <p:nvPicPr>
          <p:cNvPr id="3" name="Picture 2" descr="http://orvillelloyddouglas.files.wordpress.com/2007/09/michael-jackson-mugshot1.jpg"/>
          <p:cNvPicPr>
            <a:picLocks noChangeAspect="1" noChangeArrowheads="1"/>
          </p:cNvPicPr>
          <p:nvPr/>
        </p:nvPicPr>
        <p:blipFill>
          <a:blip r:embed="rId2"/>
          <a:srcRect/>
          <a:stretch>
            <a:fillRect/>
          </a:stretch>
        </p:blipFill>
        <p:spPr bwMode="auto">
          <a:xfrm>
            <a:off x="6314854" y="1805531"/>
            <a:ext cx="2457450" cy="31527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extBox 3"/>
          <p:cNvSpPr txBox="1"/>
          <p:nvPr/>
        </p:nvSpPr>
        <p:spPr>
          <a:xfrm>
            <a:off x="564427" y="1293408"/>
            <a:ext cx="5632504" cy="3970318"/>
          </a:xfrm>
          <a:prstGeom prst="rect">
            <a:avLst/>
          </a:prstGeom>
          <a:noFill/>
        </p:spPr>
        <p:txBody>
          <a:bodyPr wrap="square" rtlCol="0">
            <a:spAutoFit/>
          </a:bodyPr>
          <a:lstStyle/>
          <a:p>
            <a:r>
              <a:rPr lang="en-US" dirty="0"/>
              <a:t>Learning </a:t>
            </a:r>
            <a:r>
              <a:rPr lang="en-US" dirty="0" smtClean="0"/>
              <a:t>Targets</a:t>
            </a:r>
          </a:p>
          <a:p>
            <a:endParaRPr lang="en-US" dirty="0" smtClean="0"/>
          </a:p>
          <a:p>
            <a:pPr marL="400050" indent="-400050">
              <a:buAutoNum type="romanUcPeriod"/>
            </a:pPr>
            <a:r>
              <a:rPr lang="en-US" dirty="0" smtClean="0"/>
              <a:t>Students </a:t>
            </a:r>
            <a:r>
              <a:rPr lang="en-US" dirty="0"/>
              <a:t>will know what learning targets are and are not best assessed with an essay. (fact</a:t>
            </a:r>
            <a:r>
              <a:rPr lang="en-US" dirty="0" smtClean="0"/>
              <a:t>)</a:t>
            </a:r>
          </a:p>
          <a:p>
            <a:pPr marL="400050" indent="-400050">
              <a:buAutoNum type="romanUcPeriod"/>
            </a:pPr>
            <a:endParaRPr lang="en-US" dirty="0" smtClean="0"/>
          </a:p>
          <a:p>
            <a:pPr marL="400050" indent="-400050">
              <a:buAutoNum type="romanUcPeriod" startAt="2"/>
            </a:pPr>
            <a:r>
              <a:rPr lang="en-US" dirty="0" smtClean="0"/>
              <a:t>Students </a:t>
            </a:r>
            <a:r>
              <a:rPr lang="en-US" dirty="0"/>
              <a:t>will understand how to use an essay to measure different types of learning targets.           (concept</a:t>
            </a:r>
            <a:r>
              <a:rPr lang="en-US" dirty="0" smtClean="0"/>
              <a:t>)</a:t>
            </a:r>
          </a:p>
          <a:p>
            <a:pPr marL="400050" indent="-400050"/>
            <a:endParaRPr lang="en-US" dirty="0" smtClean="0"/>
          </a:p>
          <a:p>
            <a:pPr marL="400050" indent="-400050">
              <a:buAutoNum type="romanUcPeriod" startAt="3"/>
            </a:pPr>
            <a:r>
              <a:rPr lang="en-US" dirty="0" smtClean="0"/>
              <a:t>Students </a:t>
            </a:r>
            <a:r>
              <a:rPr lang="en-US" dirty="0"/>
              <a:t>will understand the limitations of the essay as an assessment tool. (concept</a:t>
            </a:r>
            <a:r>
              <a:rPr lang="en-US" dirty="0" smtClean="0"/>
              <a:t>)</a:t>
            </a:r>
          </a:p>
          <a:p>
            <a:pPr marL="400050" indent="-400050">
              <a:buAutoNum type="romanUcPeriod" startAt="3"/>
            </a:pPr>
            <a:endParaRPr lang="en-US" dirty="0" smtClean="0"/>
          </a:p>
          <a:p>
            <a:pPr marL="400050" indent="-400050">
              <a:buAutoNum type="romanUcPeriod" startAt="4"/>
            </a:pPr>
            <a:r>
              <a:rPr lang="en-US" dirty="0" smtClean="0"/>
              <a:t>Students </a:t>
            </a:r>
            <a:r>
              <a:rPr lang="en-US" dirty="0"/>
              <a:t>will understand how to avoid bias in writing essay prompts and grading essays</a:t>
            </a:r>
            <a:r>
              <a:rPr lang="en-US" dirty="0" smtClean="0"/>
              <a:t>. </a:t>
            </a:r>
            <a:r>
              <a:rPr lang="en-US" dirty="0"/>
              <a:t>(concept)</a:t>
            </a:r>
          </a:p>
        </p:txBody>
      </p:sp>
      <p:pic>
        <p:nvPicPr>
          <p:cNvPr id="5" name="Picture 2" descr="http://www.media.desicolours.com/2009/june/michael-jackson-2009.jpg"/>
          <p:cNvPicPr>
            <a:picLocks noChangeAspect="1" noChangeArrowheads="1"/>
          </p:cNvPicPr>
          <p:nvPr/>
        </p:nvPicPr>
        <p:blipFill>
          <a:blip r:embed="rId2"/>
          <a:srcRect/>
          <a:stretch>
            <a:fillRect/>
          </a:stretch>
        </p:blipFill>
        <p:spPr bwMode="auto">
          <a:xfrm>
            <a:off x="564427" y="0"/>
            <a:ext cx="8570912" cy="6858000"/>
          </a:xfrm>
          <a:prstGeom prst="rect">
            <a:avLst/>
          </a:prstGeom>
          <a:noFill/>
          <a:ln w="9525">
            <a:noFill/>
            <a:miter lim="800000"/>
            <a:headEnd/>
            <a:tailEnd/>
          </a:ln>
        </p:spPr>
      </p:pic>
      <p:sp>
        <p:nvSpPr>
          <p:cNvPr id="6" name="Rectangle 5"/>
          <p:cNvSpPr/>
          <p:nvPr/>
        </p:nvSpPr>
        <p:spPr>
          <a:xfrm>
            <a:off x="0" y="0"/>
            <a:ext cx="58674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TextBox 6"/>
          <p:cNvSpPr txBox="1"/>
          <p:nvPr/>
        </p:nvSpPr>
        <p:spPr>
          <a:xfrm>
            <a:off x="454069" y="1445808"/>
            <a:ext cx="4967517" cy="4247317"/>
          </a:xfrm>
          <a:prstGeom prst="rect">
            <a:avLst/>
          </a:prstGeom>
          <a:noFill/>
        </p:spPr>
        <p:txBody>
          <a:bodyPr wrap="square" rtlCol="0">
            <a:spAutoFit/>
          </a:bodyPr>
          <a:lstStyle/>
          <a:p>
            <a:r>
              <a:rPr lang="en-US" b="1" dirty="0"/>
              <a:t>Learning </a:t>
            </a:r>
            <a:r>
              <a:rPr lang="en-US" b="1" dirty="0" smtClean="0"/>
              <a:t>Targets</a:t>
            </a:r>
          </a:p>
          <a:p>
            <a:endParaRPr lang="en-US" dirty="0" smtClean="0"/>
          </a:p>
          <a:p>
            <a:pPr marL="400050" indent="-400050">
              <a:buAutoNum type="romanUcPeriod"/>
            </a:pPr>
            <a:r>
              <a:rPr lang="en-US" b="1" dirty="0" smtClean="0">
                <a:solidFill>
                  <a:srgbClr val="FF0000"/>
                </a:solidFill>
              </a:rPr>
              <a:t>Students </a:t>
            </a:r>
            <a:r>
              <a:rPr lang="en-US" b="1" dirty="0">
                <a:solidFill>
                  <a:srgbClr val="FF0000"/>
                </a:solidFill>
              </a:rPr>
              <a:t>will know what learning targets are and are not best assessed with an essay. (fact</a:t>
            </a:r>
            <a:r>
              <a:rPr lang="en-US" b="1" dirty="0" smtClean="0">
                <a:solidFill>
                  <a:srgbClr val="FF0000"/>
                </a:solidFill>
              </a:rPr>
              <a:t>)</a:t>
            </a:r>
          </a:p>
          <a:p>
            <a:pPr marL="400050" indent="-400050">
              <a:buAutoNum type="romanUcPeriod"/>
            </a:pPr>
            <a:endParaRPr lang="en-US" dirty="0" smtClean="0"/>
          </a:p>
          <a:p>
            <a:pPr marL="400050" indent="-400050">
              <a:buAutoNum type="romanUcPeriod" startAt="2"/>
            </a:pPr>
            <a:r>
              <a:rPr lang="en-US" dirty="0" smtClean="0"/>
              <a:t>Students </a:t>
            </a:r>
            <a:r>
              <a:rPr lang="en-US" dirty="0"/>
              <a:t>will understand how to use an essay to measure different types of learning targets.           (concept</a:t>
            </a:r>
            <a:r>
              <a:rPr lang="en-US" dirty="0" smtClean="0"/>
              <a:t>)</a:t>
            </a:r>
          </a:p>
          <a:p>
            <a:pPr marL="400050" indent="-400050"/>
            <a:endParaRPr lang="en-US" dirty="0" smtClean="0"/>
          </a:p>
          <a:p>
            <a:pPr marL="400050" indent="-400050">
              <a:buAutoNum type="romanUcPeriod" startAt="3"/>
            </a:pPr>
            <a:r>
              <a:rPr lang="en-US" dirty="0" smtClean="0"/>
              <a:t>Students </a:t>
            </a:r>
            <a:r>
              <a:rPr lang="en-US" dirty="0"/>
              <a:t>will understand the limitations of the essay as an assessment tool. (concept</a:t>
            </a:r>
            <a:r>
              <a:rPr lang="en-US" dirty="0" smtClean="0"/>
              <a:t>)</a:t>
            </a:r>
          </a:p>
          <a:p>
            <a:pPr marL="400050" indent="-400050">
              <a:buAutoNum type="romanUcPeriod" startAt="3"/>
            </a:pPr>
            <a:endParaRPr lang="en-US" dirty="0" smtClean="0"/>
          </a:p>
          <a:p>
            <a:pPr marL="400050" indent="-400050">
              <a:buAutoNum type="romanUcPeriod" startAt="4"/>
            </a:pPr>
            <a:r>
              <a:rPr lang="en-US" dirty="0" smtClean="0"/>
              <a:t>Students </a:t>
            </a:r>
            <a:r>
              <a:rPr lang="en-US" dirty="0"/>
              <a:t>will understand how to avoid bias in writing essay prompts and grading essays</a:t>
            </a:r>
            <a:r>
              <a:rPr lang="en-US" dirty="0" smtClean="0"/>
              <a:t>. </a:t>
            </a:r>
            <a:r>
              <a:rPr lang="en-US" dirty="0"/>
              <a:t>(concept)</a:t>
            </a:r>
          </a:p>
        </p:txBody>
      </p:sp>
      <p:sp>
        <p:nvSpPr>
          <p:cNvPr id="8" name="TextBox 7"/>
          <p:cNvSpPr txBox="1"/>
          <p:nvPr/>
        </p:nvSpPr>
        <p:spPr>
          <a:xfrm>
            <a:off x="7488621" y="6411310"/>
            <a:ext cx="1646718" cy="446690"/>
          </a:xfrm>
          <a:prstGeom prst="rect">
            <a:avLst/>
          </a:prstGeom>
          <a:solidFill>
            <a:schemeClr val="bg1"/>
          </a:solidFill>
        </p:spPr>
        <p:txBody>
          <a:bodyPr wrap="square" rtlCol="0">
            <a:spAutoFit/>
          </a:bodyPr>
          <a:lstStyle/>
          <a:p>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2" descr="http://thelandryhat.com/files/2009/06/039_30399michael-jackson-posters.jpg"/>
          <p:cNvPicPr>
            <a:picLocks noChangeAspect="1" noChangeArrowheads="1"/>
          </p:cNvPicPr>
          <p:nvPr/>
        </p:nvPicPr>
        <p:blipFill>
          <a:blip r:embed="rId2"/>
          <a:srcRect/>
          <a:stretch>
            <a:fillRect/>
          </a:stretch>
        </p:blipFill>
        <p:spPr bwMode="auto">
          <a:xfrm>
            <a:off x="4648200" y="1905000"/>
            <a:ext cx="3228975" cy="4048125"/>
          </a:xfrm>
          <a:prstGeom prst="rect">
            <a:avLst/>
          </a:prstGeom>
          <a:noFill/>
          <a:ln w="9525">
            <a:noFill/>
            <a:miter lim="800000"/>
            <a:headEnd/>
            <a:tailEnd/>
          </a:ln>
        </p:spPr>
      </p:pic>
      <p:sp>
        <p:nvSpPr>
          <p:cNvPr id="3" name="Oval Callout 2"/>
          <p:cNvSpPr/>
          <p:nvPr/>
        </p:nvSpPr>
        <p:spPr>
          <a:xfrm>
            <a:off x="533400" y="457200"/>
            <a:ext cx="3429000" cy="3657600"/>
          </a:xfrm>
          <a:prstGeom prst="wedgeEllipseCallout">
            <a:avLst>
              <a:gd name="adj1" fmla="val 106367"/>
              <a:gd name="adj2" fmla="val 10850"/>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TextBox 4"/>
          <p:cNvSpPr txBox="1"/>
          <p:nvPr/>
        </p:nvSpPr>
        <p:spPr>
          <a:xfrm>
            <a:off x="838200" y="838200"/>
            <a:ext cx="2895600" cy="2800350"/>
          </a:xfrm>
          <a:prstGeom prst="rect">
            <a:avLst/>
          </a:prstGeom>
          <a:noFill/>
        </p:spPr>
        <p:txBody>
          <a:bodyPr>
            <a:spAutoFit/>
          </a:bodyPr>
          <a:lstStyle/>
          <a:p>
            <a:pPr algn="ctr" fontAlgn="auto">
              <a:spcBef>
                <a:spcPts val="0"/>
              </a:spcBef>
              <a:spcAft>
                <a:spcPts val="0"/>
              </a:spcAft>
              <a:defRPr/>
            </a:pPr>
            <a:r>
              <a:rPr lang="en-US" sz="4400" b="1" dirty="0">
                <a:solidFill>
                  <a:schemeClr val="tx2">
                    <a:lumMod val="75000"/>
                  </a:schemeClr>
                </a:solidFill>
                <a:latin typeface="+mn-lt"/>
              </a:rPr>
              <a:t>Thanks for watching.</a:t>
            </a:r>
          </a:p>
          <a:p>
            <a:pPr algn="ctr" fontAlgn="auto">
              <a:spcBef>
                <a:spcPts val="0"/>
              </a:spcBef>
              <a:spcAft>
                <a:spcPts val="0"/>
              </a:spcAft>
              <a:defRPr/>
            </a:pPr>
            <a:r>
              <a:rPr lang="en-US" sz="4400" b="1" dirty="0">
                <a:solidFill>
                  <a:srgbClr val="C00000"/>
                </a:solidFill>
                <a:latin typeface="+mn-lt"/>
              </a:rPr>
              <a:t>Any questions?</a:t>
            </a:r>
            <a:endParaRPr lang="en-US" sz="4400" b="1" dirty="0">
              <a:solidFill>
                <a:srgbClr val="C00000"/>
              </a:solidFill>
              <a:latin typeface="+mn-l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extBox 3"/>
          <p:cNvSpPr txBox="1"/>
          <p:nvPr/>
        </p:nvSpPr>
        <p:spPr>
          <a:xfrm>
            <a:off x="564427" y="1293408"/>
            <a:ext cx="5632504" cy="3970318"/>
          </a:xfrm>
          <a:prstGeom prst="rect">
            <a:avLst/>
          </a:prstGeom>
          <a:noFill/>
        </p:spPr>
        <p:txBody>
          <a:bodyPr wrap="square" rtlCol="0">
            <a:spAutoFit/>
          </a:bodyPr>
          <a:lstStyle/>
          <a:p>
            <a:r>
              <a:rPr lang="en-US" dirty="0"/>
              <a:t>Learning </a:t>
            </a:r>
            <a:r>
              <a:rPr lang="en-US" dirty="0" smtClean="0"/>
              <a:t>Targets</a:t>
            </a:r>
          </a:p>
          <a:p>
            <a:endParaRPr lang="en-US" dirty="0" smtClean="0"/>
          </a:p>
          <a:p>
            <a:pPr marL="400050" indent="-400050">
              <a:buAutoNum type="romanUcPeriod"/>
            </a:pPr>
            <a:r>
              <a:rPr lang="en-US" dirty="0" smtClean="0"/>
              <a:t>Students </a:t>
            </a:r>
            <a:r>
              <a:rPr lang="en-US" dirty="0"/>
              <a:t>will know what learning targets are and are not best assessed with an essay. (fact</a:t>
            </a:r>
            <a:r>
              <a:rPr lang="en-US" dirty="0" smtClean="0"/>
              <a:t>)</a:t>
            </a:r>
          </a:p>
          <a:p>
            <a:pPr marL="400050" indent="-400050">
              <a:buAutoNum type="romanUcPeriod"/>
            </a:pPr>
            <a:endParaRPr lang="en-US" dirty="0" smtClean="0"/>
          </a:p>
          <a:p>
            <a:pPr marL="400050" indent="-400050">
              <a:buAutoNum type="romanUcPeriod" startAt="2"/>
            </a:pPr>
            <a:r>
              <a:rPr lang="en-US" dirty="0" smtClean="0"/>
              <a:t>Students </a:t>
            </a:r>
            <a:r>
              <a:rPr lang="en-US" dirty="0"/>
              <a:t>will understand how to use an essay to measure different types of learning targets.           (concept</a:t>
            </a:r>
            <a:r>
              <a:rPr lang="en-US" dirty="0" smtClean="0"/>
              <a:t>)</a:t>
            </a:r>
          </a:p>
          <a:p>
            <a:pPr marL="400050" indent="-400050"/>
            <a:endParaRPr lang="en-US" dirty="0" smtClean="0"/>
          </a:p>
          <a:p>
            <a:pPr marL="400050" indent="-400050">
              <a:buAutoNum type="romanUcPeriod" startAt="3"/>
            </a:pPr>
            <a:r>
              <a:rPr lang="en-US" dirty="0" smtClean="0"/>
              <a:t>Students </a:t>
            </a:r>
            <a:r>
              <a:rPr lang="en-US" dirty="0"/>
              <a:t>will understand the limitations of the essay as an assessment tool. (concept</a:t>
            </a:r>
            <a:r>
              <a:rPr lang="en-US" dirty="0" smtClean="0"/>
              <a:t>)</a:t>
            </a:r>
          </a:p>
          <a:p>
            <a:pPr marL="400050" indent="-400050">
              <a:buAutoNum type="romanUcPeriod" startAt="3"/>
            </a:pPr>
            <a:endParaRPr lang="en-US" dirty="0" smtClean="0"/>
          </a:p>
          <a:p>
            <a:pPr marL="400050" indent="-400050">
              <a:buAutoNum type="romanUcPeriod" startAt="4"/>
            </a:pPr>
            <a:r>
              <a:rPr lang="en-US" dirty="0" smtClean="0"/>
              <a:t>Students </a:t>
            </a:r>
            <a:r>
              <a:rPr lang="en-US" dirty="0"/>
              <a:t>will understand how to avoid bias in writing essay prompts and grading essays</a:t>
            </a:r>
            <a:r>
              <a:rPr lang="en-US" dirty="0" smtClean="0"/>
              <a:t>. </a:t>
            </a:r>
            <a:r>
              <a:rPr lang="en-US" dirty="0"/>
              <a:t>(concept)</a:t>
            </a:r>
          </a:p>
        </p:txBody>
      </p:sp>
      <p:pic>
        <p:nvPicPr>
          <p:cNvPr id="5" name="Picture 2" descr="http://www.media.desicolours.com/2009/june/michael-jackson-2009.jpg"/>
          <p:cNvPicPr>
            <a:picLocks noChangeAspect="1" noChangeArrowheads="1"/>
          </p:cNvPicPr>
          <p:nvPr/>
        </p:nvPicPr>
        <p:blipFill>
          <a:blip r:embed="rId2"/>
          <a:srcRect/>
          <a:stretch>
            <a:fillRect/>
          </a:stretch>
        </p:blipFill>
        <p:spPr bwMode="auto">
          <a:xfrm>
            <a:off x="564427" y="0"/>
            <a:ext cx="8570912" cy="6858000"/>
          </a:xfrm>
          <a:prstGeom prst="rect">
            <a:avLst/>
          </a:prstGeom>
          <a:noFill/>
          <a:ln w="9525">
            <a:noFill/>
            <a:miter lim="800000"/>
            <a:headEnd/>
            <a:tailEnd/>
          </a:ln>
        </p:spPr>
      </p:pic>
      <p:sp>
        <p:nvSpPr>
          <p:cNvPr id="6" name="Rectangle 5"/>
          <p:cNvSpPr/>
          <p:nvPr/>
        </p:nvSpPr>
        <p:spPr>
          <a:xfrm>
            <a:off x="0" y="0"/>
            <a:ext cx="58674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TextBox 6"/>
          <p:cNvSpPr txBox="1"/>
          <p:nvPr/>
        </p:nvSpPr>
        <p:spPr>
          <a:xfrm>
            <a:off x="454069" y="1445808"/>
            <a:ext cx="4967517" cy="4247317"/>
          </a:xfrm>
          <a:prstGeom prst="rect">
            <a:avLst/>
          </a:prstGeom>
          <a:noFill/>
        </p:spPr>
        <p:txBody>
          <a:bodyPr wrap="square" rtlCol="0">
            <a:spAutoFit/>
          </a:bodyPr>
          <a:lstStyle/>
          <a:p>
            <a:r>
              <a:rPr lang="en-US" b="1" dirty="0"/>
              <a:t>Learning </a:t>
            </a:r>
            <a:r>
              <a:rPr lang="en-US" b="1" dirty="0" smtClean="0"/>
              <a:t>Targets</a:t>
            </a:r>
          </a:p>
          <a:p>
            <a:endParaRPr lang="en-US" dirty="0" smtClean="0"/>
          </a:p>
          <a:p>
            <a:pPr marL="400050" indent="-400050">
              <a:buAutoNum type="romanUcPeriod"/>
            </a:pPr>
            <a:r>
              <a:rPr lang="en-US" dirty="0" smtClean="0"/>
              <a:t>Students </a:t>
            </a:r>
            <a:r>
              <a:rPr lang="en-US" dirty="0"/>
              <a:t>will know what learning targets are and are not best assessed with an essay. (fact</a:t>
            </a:r>
            <a:r>
              <a:rPr lang="en-US" dirty="0" smtClean="0"/>
              <a:t>)</a:t>
            </a:r>
          </a:p>
          <a:p>
            <a:pPr marL="400050" indent="-400050">
              <a:buAutoNum type="romanUcPeriod"/>
            </a:pPr>
            <a:endParaRPr lang="en-US" dirty="0" smtClean="0"/>
          </a:p>
          <a:p>
            <a:pPr marL="400050" indent="-400050">
              <a:buAutoNum type="romanUcPeriod" startAt="2"/>
            </a:pPr>
            <a:r>
              <a:rPr lang="en-US" b="1" dirty="0" smtClean="0">
                <a:solidFill>
                  <a:srgbClr val="FF0000"/>
                </a:solidFill>
              </a:rPr>
              <a:t>Students </a:t>
            </a:r>
            <a:r>
              <a:rPr lang="en-US" b="1" dirty="0">
                <a:solidFill>
                  <a:srgbClr val="FF0000"/>
                </a:solidFill>
              </a:rPr>
              <a:t>will understand how to use an essay to measure different types of learning targets.           (concept</a:t>
            </a:r>
            <a:r>
              <a:rPr lang="en-US" b="1" dirty="0" smtClean="0">
                <a:solidFill>
                  <a:srgbClr val="FF0000"/>
                </a:solidFill>
              </a:rPr>
              <a:t>)</a:t>
            </a:r>
          </a:p>
          <a:p>
            <a:pPr marL="400050" indent="-400050"/>
            <a:endParaRPr lang="en-US" dirty="0" smtClean="0"/>
          </a:p>
          <a:p>
            <a:pPr marL="400050" indent="-400050">
              <a:buAutoNum type="romanUcPeriod" startAt="3"/>
            </a:pPr>
            <a:r>
              <a:rPr lang="en-US" dirty="0" smtClean="0"/>
              <a:t>Students </a:t>
            </a:r>
            <a:r>
              <a:rPr lang="en-US" dirty="0"/>
              <a:t>will understand the limitations of the essay as an assessment tool. (concept</a:t>
            </a:r>
            <a:r>
              <a:rPr lang="en-US" dirty="0" smtClean="0"/>
              <a:t>)</a:t>
            </a:r>
          </a:p>
          <a:p>
            <a:pPr marL="400050" indent="-400050">
              <a:buAutoNum type="romanUcPeriod" startAt="3"/>
            </a:pPr>
            <a:endParaRPr lang="en-US" dirty="0" smtClean="0"/>
          </a:p>
          <a:p>
            <a:pPr marL="400050" indent="-400050">
              <a:buAutoNum type="romanUcPeriod" startAt="4"/>
            </a:pPr>
            <a:r>
              <a:rPr lang="en-US" dirty="0" smtClean="0"/>
              <a:t>Students </a:t>
            </a:r>
            <a:r>
              <a:rPr lang="en-US" dirty="0"/>
              <a:t>will understand how to avoid bias in writing essay prompts and grading essays</a:t>
            </a:r>
            <a:r>
              <a:rPr lang="en-US" dirty="0" smtClean="0"/>
              <a:t>. </a:t>
            </a:r>
            <a:r>
              <a:rPr lang="en-US" dirty="0"/>
              <a:t>(concept)</a:t>
            </a:r>
          </a:p>
        </p:txBody>
      </p:sp>
      <p:sp>
        <p:nvSpPr>
          <p:cNvPr id="8" name="TextBox 7"/>
          <p:cNvSpPr txBox="1"/>
          <p:nvPr/>
        </p:nvSpPr>
        <p:spPr>
          <a:xfrm>
            <a:off x="7488621" y="6411310"/>
            <a:ext cx="1646718" cy="446690"/>
          </a:xfrm>
          <a:prstGeom prst="rect">
            <a:avLst/>
          </a:prstGeom>
          <a:solidFill>
            <a:schemeClr val="bg1"/>
          </a:solidFill>
        </p:spPr>
        <p:txBody>
          <a:bodyPr wrap="square" rtlCol="0">
            <a:spAutoFit/>
          </a:bodyPr>
          <a:lstStyle/>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extBox 3"/>
          <p:cNvSpPr txBox="1"/>
          <p:nvPr/>
        </p:nvSpPr>
        <p:spPr>
          <a:xfrm>
            <a:off x="564427" y="1293408"/>
            <a:ext cx="5632504" cy="3970318"/>
          </a:xfrm>
          <a:prstGeom prst="rect">
            <a:avLst/>
          </a:prstGeom>
          <a:noFill/>
        </p:spPr>
        <p:txBody>
          <a:bodyPr wrap="square" rtlCol="0">
            <a:spAutoFit/>
          </a:bodyPr>
          <a:lstStyle/>
          <a:p>
            <a:r>
              <a:rPr lang="en-US" dirty="0"/>
              <a:t>Learning </a:t>
            </a:r>
            <a:r>
              <a:rPr lang="en-US" dirty="0" smtClean="0"/>
              <a:t>Targets</a:t>
            </a:r>
          </a:p>
          <a:p>
            <a:endParaRPr lang="en-US" dirty="0" smtClean="0"/>
          </a:p>
          <a:p>
            <a:pPr marL="400050" indent="-400050">
              <a:buAutoNum type="romanUcPeriod"/>
            </a:pPr>
            <a:r>
              <a:rPr lang="en-US" dirty="0" smtClean="0"/>
              <a:t>Students </a:t>
            </a:r>
            <a:r>
              <a:rPr lang="en-US" dirty="0"/>
              <a:t>will know what learning targets are and are not best assessed with an essay. (fact</a:t>
            </a:r>
            <a:r>
              <a:rPr lang="en-US" dirty="0" smtClean="0"/>
              <a:t>)</a:t>
            </a:r>
          </a:p>
          <a:p>
            <a:pPr marL="400050" indent="-400050">
              <a:buAutoNum type="romanUcPeriod"/>
            </a:pPr>
            <a:endParaRPr lang="en-US" dirty="0" smtClean="0"/>
          </a:p>
          <a:p>
            <a:pPr marL="400050" indent="-400050">
              <a:buAutoNum type="romanUcPeriod" startAt="2"/>
            </a:pPr>
            <a:r>
              <a:rPr lang="en-US" dirty="0" smtClean="0"/>
              <a:t>Students </a:t>
            </a:r>
            <a:r>
              <a:rPr lang="en-US" dirty="0"/>
              <a:t>will understand how to use an essay to measure different types of learning targets.           (concept</a:t>
            </a:r>
            <a:r>
              <a:rPr lang="en-US" dirty="0" smtClean="0"/>
              <a:t>)</a:t>
            </a:r>
          </a:p>
          <a:p>
            <a:pPr marL="400050" indent="-400050"/>
            <a:endParaRPr lang="en-US" dirty="0" smtClean="0"/>
          </a:p>
          <a:p>
            <a:pPr marL="400050" indent="-400050">
              <a:buAutoNum type="romanUcPeriod" startAt="3"/>
            </a:pPr>
            <a:r>
              <a:rPr lang="en-US" dirty="0" smtClean="0"/>
              <a:t>Students </a:t>
            </a:r>
            <a:r>
              <a:rPr lang="en-US" dirty="0"/>
              <a:t>will understand the limitations of the essay as an assessment tool. (concept</a:t>
            </a:r>
            <a:r>
              <a:rPr lang="en-US" dirty="0" smtClean="0"/>
              <a:t>)</a:t>
            </a:r>
          </a:p>
          <a:p>
            <a:pPr marL="400050" indent="-400050">
              <a:buAutoNum type="romanUcPeriod" startAt="3"/>
            </a:pPr>
            <a:endParaRPr lang="en-US" dirty="0" smtClean="0"/>
          </a:p>
          <a:p>
            <a:pPr marL="400050" indent="-400050">
              <a:buAutoNum type="romanUcPeriod" startAt="4"/>
            </a:pPr>
            <a:r>
              <a:rPr lang="en-US" dirty="0" smtClean="0"/>
              <a:t>Students </a:t>
            </a:r>
            <a:r>
              <a:rPr lang="en-US" dirty="0"/>
              <a:t>will understand how to avoid bias in writing essay prompts and grading essays</a:t>
            </a:r>
            <a:r>
              <a:rPr lang="en-US" dirty="0" smtClean="0"/>
              <a:t>. </a:t>
            </a:r>
            <a:r>
              <a:rPr lang="en-US" dirty="0"/>
              <a:t>(concept)</a:t>
            </a:r>
          </a:p>
        </p:txBody>
      </p:sp>
      <p:pic>
        <p:nvPicPr>
          <p:cNvPr id="5" name="Picture 2" descr="http://www.media.desicolours.com/2009/june/michael-jackson-2009.jpg"/>
          <p:cNvPicPr>
            <a:picLocks noChangeAspect="1" noChangeArrowheads="1"/>
          </p:cNvPicPr>
          <p:nvPr/>
        </p:nvPicPr>
        <p:blipFill>
          <a:blip r:embed="rId2"/>
          <a:srcRect/>
          <a:stretch>
            <a:fillRect/>
          </a:stretch>
        </p:blipFill>
        <p:spPr bwMode="auto">
          <a:xfrm>
            <a:off x="564427" y="0"/>
            <a:ext cx="8570912" cy="6858000"/>
          </a:xfrm>
          <a:prstGeom prst="rect">
            <a:avLst/>
          </a:prstGeom>
          <a:noFill/>
          <a:ln w="9525">
            <a:noFill/>
            <a:miter lim="800000"/>
            <a:headEnd/>
            <a:tailEnd/>
          </a:ln>
        </p:spPr>
      </p:pic>
      <p:sp>
        <p:nvSpPr>
          <p:cNvPr id="6" name="Rectangle 5"/>
          <p:cNvSpPr/>
          <p:nvPr/>
        </p:nvSpPr>
        <p:spPr>
          <a:xfrm>
            <a:off x="0" y="0"/>
            <a:ext cx="58674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TextBox 6"/>
          <p:cNvSpPr txBox="1"/>
          <p:nvPr/>
        </p:nvSpPr>
        <p:spPr>
          <a:xfrm>
            <a:off x="454069" y="1445808"/>
            <a:ext cx="4967517" cy="4247317"/>
          </a:xfrm>
          <a:prstGeom prst="rect">
            <a:avLst/>
          </a:prstGeom>
          <a:noFill/>
        </p:spPr>
        <p:txBody>
          <a:bodyPr wrap="square" rtlCol="0">
            <a:spAutoFit/>
          </a:bodyPr>
          <a:lstStyle/>
          <a:p>
            <a:r>
              <a:rPr lang="en-US" b="1" dirty="0"/>
              <a:t>Learning </a:t>
            </a:r>
            <a:r>
              <a:rPr lang="en-US" b="1" dirty="0" smtClean="0"/>
              <a:t>Targets</a:t>
            </a:r>
          </a:p>
          <a:p>
            <a:endParaRPr lang="en-US" dirty="0" smtClean="0"/>
          </a:p>
          <a:p>
            <a:pPr marL="400050" indent="-400050">
              <a:buAutoNum type="romanUcPeriod"/>
            </a:pPr>
            <a:r>
              <a:rPr lang="en-US" dirty="0" smtClean="0"/>
              <a:t>Students </a:t>
            </a:r>
            <a:r>
              <a:rPr lang="en-US" dirty="0"/>
              <a:t>will know what learning targets are and are not best assessed with an essay. (fact</a:t>
            </a:r>
            <a:r>
              <a:rPr lang="en-US" dirty="0" smtClean="0"/>
              <a:t>)</a:t>
            </a:r>
          </a:p>
          <a:p>
            <a:pPr marL="400050" indent="-400050">
              <a:buAutoNum type="romanUcPeriod"/>
            </a:pPr>
            <a:endParaRPr lang="en-US" dirty="0" smtClean="0"/>
          </a:p>
          <a:p>
            <a:pPr marL="400050" indent="-400050">
              <a:buAutoNum type="romanUcPeriod" startAt="2"/>
            </a:pPr>
            <a:r>
              <a:rPr lang="en-US" dirty="0" smtClean="0"/>
              <a:t>Students </a:t>
            </a:r>
            <a:r>
              <a:rPr lang="en-US" dirty="0"/>
              <a:t>will understand how to use an essay to measure different types of learning targets.           (concept</a:t>
            </a:r>
            <a:r>
              <a:rPr lang="en-US" dirty="0" smtClean="0"/>
              <a:t>)</a:t>
            </a:r>
          </a:p>
          <a:p>
            <a:pPr marL="400050" indent="-400050"/>
            <a:endParaRPr lang="en-US" dirty="0" smtClean="0"/>
          </a:p>
          <a:p>
            <a:pPr marL="400050" indent="-400050">
              <a:buAutoNum type="romanUcPeriod" startAt="3"/>
            </a:pPr>
            <a:r>
              <a:rPr lang="en-US" b="1" dirty="0" smtClean="0">
                <a:solidFill>
                  <a:srgbClr val="FF0000"/>
                </a:solidFill>
              </a:rPr>
              <a:t>Students </a:t>
            </a:r>
            <a:r>
              <a:rPr lang="en-US" b="1" dirty="0">
                <a:solidFill>
                  <a:srgbClr val="FF0000"/>
                </a:solidFill>
              </a:rPr>
              <a:t>will understand the limitations of the essay as an assessment tool. (concept</a:t>
            </a:r>
            <a:r>
              <a:rPr lang="en-US" b="1" dirty="0" smtClean="0">
                <a:solidFill>
                  <a:srgbClr val="FF0000"/>
                </a:solidFill>
              </a:rPr>
              <a:t>)</a:t>
            </a:r>
          </a:p>
          <a:p>
            <a:pPr marL="400050" indent="-400050">
              <a:buAutoNum type="romanUcPeriod" startAt="3"/>
            </a:pPr>
            <a:endParaRPr lang="en-US" dirty="0" smtClean="0"/>
          </a:p>
          <a:p>
            <a:pPr marL="400050" indent="-400050">
              <a:buAutoNum type="romanUcPeriod" startAt="4"/>
            </a:pPr>
            <a:r>
              <a:rPr lang="en-US" dirty="0" smtClean="0"/>
              <a:t>Students </a:t>
            </a:r>
            <a:r>
              <a:rPr lang="en-US" dirty="0"/>
              <a:t>will understand how to avoid bias in writing essay prompts and grading essays</a:t>
            </a:r>
            <a:r>
              <a:rPr lang="en-US" dirty="0" smtClean="0"/>
              <a:t>. </a:t>
            </a:r>
            <a:r>
              <a:rPr lang="en-US" dirty="0"/>
              <a:t>(concept)</a:t>
            </a:r>
          </a:p>
        </p:txBody>
      </p:sp>
      <p:sp>
        <p:nvSpPr>
          <p:cNvPr id="8" name="TextBox 7"/>
          <p:cNvSpPr txBox="1"/>
          <p:nvPr/>
        </p:nvSpPr>
        <p:spPr>
          <a:xfrm>
            <a:off x="7488621" y="6411310"/>
            <a:ext cx="1646718" cy="446690"/>
          </a:xfrm>
          <a:prstGeom prst="rect">
            <a:avLst/>
          </a:prstGeom>
          <a:solidFill>
            <a:schemeClr val="bg1"/>
          </a:solidFill>
        </p:spPr>
        <p:txBody>
          <a:bodyPr wrap="square" rtlCol="0">
            <a:spAutoFit/>
          </a:bodyPr>
          <a:lstStyle/>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extBox 3"/>
          <p:cNvSpPr txBox="1"/>
          <p:nvPr/>
        </p:nvSpPr>
        <p:spPr>
          <a:xfrm>
            <a:off x="564427" y="1293408"/>
            <a:ext cx="5632504" cy="3970318"/>
          </a:xfrm>
          <a:prstGeom prst="rect">
            <a:avLst/>
          </a:prstGeom>
          <a:noFill/>
        </p:spPr>
        <p:txBody>
          <a:bodyPr wrap="square" rtlCol="0">
            <a:spAutoFit/>
          </a:bodyPr>
          <a:lstStyle/>
          <a:p>
            <a:r>
              <a:rPr lang="en-US" dirty="0"/>
              <a:t>Learning </a:t>
            </a:r>
            <a:r>
              <a:rPr lang="en-US" dirty="0" smtClean="0"/>
              <a:t>Targets</a:t>
            </a:r>
          </a:p>
          <a:p>
            <a:endParaRPr lang="en-US" dirty="0" smtClean="0"/>
          </a:p>
          <a:p>
            <a:pPr marL="400050" indent="-400050">
              <a:buAutoNum type="romanUcPeriod"/>
            </a:pPr>
            <a:r>
              <a:rPr lang="en-US" dirty="0" smtClean="0"/>
              <a:t>Students </a:t>
            </a:r>
            <a:r>
              <a:rPr lang="en-US" dirty="0"/>
              <a:t>will know what learning targets are and are not best assessed with an essay. (fact</a:t>
            </a:r>
            <a:r>
              <a:rPr lang="en-US" dirty="0" smtClean="0"/>
              <a:t>)</a:t>
            </a:r>
          </a:p>
          <a:p>
            <a:pPr marL="400050" indent="-400050">
              <a:buAutoNum type="romanUcPeriod"/>
            </a:pPr>
            <a:endParaRPr lang="en-US" dirty="0" smtClean="0"/>
          </a:p>
          <a:p>
            <a:pPr marL="400050" indent="-400050">
              <a:buAutoNum type="romanUcPeriod" startAt="2"/>
            </a:pPr>
            <a:r>
              <a:rPr lang="en-US" dirty="0" smtClean="0"/>
              <a:t>Students </a:t>
            </a:r>
            <a:r>
              <a:rPr lang="en-US" dirty="0"/>
              <a:t>will understand how to use an essay to measure different types of learning targets.           (concept</a:t>
            </a:r>
            <a:r>
              <a:rPr lang="en-US" dirty="0" smtClean="0"/>
              <a:t>)</a:t>
            </a:r>
          </a:p>
          <a:p>
            <a:pPr marL="400050" indent="-400050"/>
            <a:endParaRPr lang="en-US" dirty="0" smtClean="0"/>
          </a:p>
          <a:p>
            <a:pPr marL="400050" indent="-400050">
              <a:buAutoNum type="romanUcPeriod" startAt="3"/>
            </a:pPr>
            <a:r>
              <a:rPr lang="en-US" dirty="0" smtClean="0"/>
              <a:t>Students </a:t>
            </a:r>
            <a:r>
              <a:rPr lang="en-US" dirty="0"/>
              <a:t>will understand the limitations of the essay as an assessment tool. (concept</a:t>
            </a:r>
            <a:r>
              <a:rPr lang="en-US" dirty="0" smtClean="0"/>
              <a:t>)</a:t>
            </a:r>
          </a:p>
          <a:p>
            <a:pPr marL="400050" indent="-400050">
              <a:buAutoNum type="romanUcPeriod" startAt="3"/>
            </a:pPr>
            <a:endParaRPr lang="en-US" dirty="0" smtClean="0"/>
          </a:p>
          <a:p>
            <a:pPr marL="400050" indent="-400050">
              <a:buAutoNum type="romanUcPeriod" startAt="4"/>
            </a:pPr>
            <a:r>
              <a:rPr lang="en-US" dirty="0" smtClean="0"/>
              <a:t>Students </a:t>
            </a:r>
            <a:r>
              <a:rPr lang="en-US" dirty="0"/>
              <a:t>will understand how to avoid bias in writing essay prompts and grading essays</a:t>
            </a:r>
            <a:r>
              <a:rPr lang="en-US" dirty="0" smtClean="0"/>
              <a:t>. </a:t>
            </a:r>
            <a:r>
              <a:rPr lang="en-US" dirty="0"/>
              <a:t>(concept)</a:t>
            </a:r>
          </a:p>
        </p:txBody>
      </p:sp>
      <p:pic>
        <p:nvPicPr>
          <p:cNvPr id="5" name="Picture 2" descr="http://www.media.desicolours.com/2009/june/michael-jackson-2009.jpg"/>
          <p:cNvPicPr>
            <a:picLocks noChangeAspect="1" noChangeArrowheads="1"/>
          </p:cNvPicPr>
          <p:nvPr/>
        </p:nvPicPr>
        <p:blipFill>
          <a:blip r:embed="rId2"/>
          <a:srcRect/>
          <a:stretch>
            <a:fillRect/>
          </a:stretch>
        </p:blipFill>
        <p:spPr bwMode="auto">
          <a:xfrm>
            <a:off x="564427" y="0"/>
            <a:ext cx="8570912" cy="6858000"/>
          </a:xfrm>
          <a:prstGeom prst="rect">
            <a:avLst/>
          </a:prstGeom>
          <a:noFill/>
          <a:ln w="9525">
            <a:noFill/>
            <a:miter lim="800000"/>
            <a:headEnd/>
            <a:tailEnd/>
          </a:ln>
        </p:spPr>
      </p:pic>
      <p:sp>
        <p:nvSpPr>
          <p:cNvPr id="6" name="Rectangle 5"/>
          <p:cNvSpPr/>
          <p:nvPr/>
        </p:nvSpPr>
        <p:spPr>
          <a:xfrm>
            <a:off x="0" y="0"/>
            <a:ext cx="58674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TextBox 6"/>
          <p:cNvSpPr txBox="1"/>
          <p:nvPr/>
        </p:nvSpPr>
        <p:spPr>
          <a:xfrm>
            <a:off x="454069" y="1445808"/>
            <a:ext cx="4967517" cy="4247317"/>
          </a:xfrm>
          <a:prstGeom prst="rect">
            <a:avLst/>
          </a:prstGeom>
          <a:noFill/>
        </p:spPr>
        <p:txBody>
          <a:bodyPr wrap="square" rtlCol="0">
            <a:spAutoFit/>
          </a:bodyPr>
          <a:lstStyle/>
          <a:p>
            <a:r>
              <a:rPr lang="en-US" b="1" dirty="0"/>
              <a:t>Learning </a:t>
            </a:r>
            <a:r>
              <a:rPr lang="en-US" b="1" dirty="0" smtClean="0"/>
              <a:t>Targets</a:t>
            </a:r>
          </a:p>
          <a:p>
            <a:endParaRPr lang="en-US" dirty="0" smtClean="0"/>
          </a:p>
          <a:p>
            <a:pPr marL="400050" indent="-400050">
              <a:buAutoNum type="romanUcPeriod"/>
            </a:pPr>
            <a:r>
              <a:rPr lang="en-US" dirty="0" smtClean="0"/>
              <a:t>Students </a:t>
            </a:r>
            <a:r>
              <a:rPr lang="en-US" dirty="0"/>
              <a:t>will know what learning targets are and are not best assessed with an essay. (fact</a:t>
            </a:r>
            <a:r>
              <a:rPr lang="en-US" dirty="0" smtClean="0"/>
              <a:t>)</a:t>
            </a:r>
          </a:p>
          <a:p>
            <a:pPr marL="400050" indent="-400050">
              <a:buAutoNum type="romanUcPeriod"/>
            </a:pPr>
            <a:endParaRPr lang="en-US" dirty="0" smtClean="0"/>
          </a:p>
          <a:p>
            <a:pPr marL="400050" indent="-400050">
              <a:buAutoNum type="romanUcPeriod" startAt="2"/>
            </a:pPr>
            <a:r>
              <a:rPr lang="en-US" dirty="0" smtClean="0"/>
              <a:t>Students </a:t>
            </a:r>
            <a:r>
              <a:rPr lang="en-US" dirty="0"/>
              <a:t>will understand how to use an essay to measure different types of learning targets.           (concept</a:t>
            </a:r>
            <a:r>
              <a:rPr lang="en-US" dirty="0" smtClean="0"/>
              <a:t>)</a:t>
            </a:r>
          </a:p>
          <a:p>
            <a:pPr marL="400050" indent="-400050"/>
            <a:endParaRPr lang="en-US" dirty="0" smtClean="0"/>
          </a:p>
          <a:p>
            <a:pPr marL="400050" indent="-400050">
              <a:buAutoNum type="romanUcPeriod" startAt="3"/>
            </a:pPr>
            <a:r>
              <a:rPr lang="en-US" dirty="0" smtClean="0"/>
              <a:t>Students </a:t>
            </a:r>
            <a:r>
              <a:rPr lang="en-US" dirty="0"/>
              <a:t>will understand the limitations of the essay as an assessment tool. (concept</a:t>
            </a:r>
            <a:r>
              <a:rPr lang="en-US" dirty="0" smtClean="0"/>
              <a:t>)</a:t>
            </a:r>
          </a:p>
          <a:p>
            <a:pPr marL="400050" indent="-400050">
              <a:buAutoNum type="romanUcPeriod" startAt="3"/>
            </a:pPr>
            <a:endParaRPr lang="en-US" dirty="0" smtClean="0"/>
          </a:p>
          <a:p>
            <a:pPr marL="400050" indent="-400050">
              <a:buAutoNum type="romanUcPeriod" startAt="4"/>
            </a:pPr>
            <a:r>
              <a:rPr lang="en-US" b="1" dirty="0" smtClean="0">
                <a:solidFill>
                  <a:srgbClr val="FF0000"/>
                </a:solidFill>
              </a:rPr>
              <a:t>Students </a:t>
            </a:r>
            <a:r>
              <a:rPr lang="en-US" b="1" dirty="0">
                <a:solidFill>
                  <a:srgbClr val="FF0000"/>
                </a:solidFill>
              </a:rPr>
              <a:t>will understand how to avoid bias in writing essay prompts and grading essays</a:t>
            </a:r>
            <a:r>
              <a:rPr lang="en-US" b="1" dirty="0" smtClean="0">
                <a:solidFill>
                  <a:srgbClr val="FF0000"/>
                </a:solidFill>
              </a:rPr>
              <a:t>. </a:t>
            </a:r>
            <a:r>
              <a:rPr lang="en-US" b="1" dirty="0">
                <a:solidFill>
                  <a:srgbClr val="FF0000"/>
                </a:solidFill>
              </a:rPr>
              <a:t>(concept)</a:t>
            </a:r>
          </a:p>
        </p:txBody>
      </p:sp>
      <p:sp>
        <p:nvSpPr>
          <p:cNvPr id="8" name="TextBox 7"/>
          <p:cNvSpPr txBox="1"/>
          <p:nvPr/>
        </p:nvSpPr>
        <p:spPr>
          <a:xfrm>
            <a:off x="7488621" y="6411310"/>
            <a:ext cx="1646718" cy="446690"/>
          </a:xfrm>
          <a:prstGeom prst="rect">
            <a:avLst/>
          </a:prstGeom>
          <a:solidFill>
            <a:schemeClr val="bg1"/>
          </a:solidFill>
        </p:spPr>
        <p:txBody>
          <a:bodyPr wrap="square" rtlCol="0">
            <a:spAutoFit/>
          </a:bodyPr>
          <a:lstStyle/>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4" descr="http://www.dvd-ppt-slideshow.com/images/blog-image/michael-jackson-wallpaper/wallpaper7.jpg"/>
          <p:cNvPicPr>
            <a:picLocks noChangeAspect="1" noChangeArrowheads="1"/>
          </p:cNvPicPr>
          <p:nvPr/>
        </p:nvPicPr>
        <p:blipFill>
          <a:blip r:embed="rId2"/>
          <a:srcRect/>
          <a:stretch>
            <a:fillRect/>
          </a:stretch>
        </p:blipFill>
        <p:spPr bwMode="auto">
          <a:xfrm>
            <a:off x="245240" y="105103"/>
            <a:ext cx="2907863" cy="2180897"/>
          </a:xfrm>
          <a:prstGeom prst="rect">
            <a:avLst/>
          </a:prstGeom>
          <a:noFill/>
          <a:ln w="9525">
            <a:noFill/>
            <a:miter lim="800000"/>
            <a:headEnd/>
            <a:tailEnd/>
          </a:ln>
        </p:spPr>
      </p:pic>
      <p:sp>
        <p:nvSpPr>
          <p:cNvPr id="5" name="TextBox 4"/>
          <p:cNvSpPr txBox="1"/>
          <p:nvPr/>
        </p:nvSpPr>
        <p:spPr>
          <a:xfrm>
            <a:off x="245240" y="1953172"/>
            <a:ext cx="2680138" cy="474435"/>
          </a:xfrm>
          <a:prstGeom prst="rect">
            <a:avLst/>
          </a:prstGeom>
          <a:solidFill>
            <a:schemeClr val="bg1"/>
          </a:solidFill>
        </p:spPr>
        <p:txBody>
          <a:bodyPr wrap="square" rtlCol="0">
            <a:spAutoFit/>
          </a:bodyPr>
          <a:lstStyle/>
          <a:p>
            <a:endParaRPr lang="en-US" dirty="0"/>
          </a:p>
        </p:txBody>
      </p:sp>
      <p:sp>
        <p:nvSpPr>
          <p:cNvPr id="6" name="TextBox 5"/>
          <p:cNvSpPr txBox="1"/>
          <p:nvPr/>
        </p:nvSpPr>
        <p:spPr>
          <a:xfrm>
            <a:off x="2347311" y="1953172"/>
            <a:ext cx="5693103" cy="4247317"/>
          </a:xfrm>
          <a:prstGeom prst="rect">
            <a:avLst/>
          </a:prstGeom>
          <a:noFill/>
        </p:spPr>
        <p:txBody>
          <a:bodyPr wrap="square" rtlCol="0">
            <a:spAutoFit/>
          </a:bodyPr>
          <a:lstStyle/>
          <a:p>
            <a:r>
              <a:rPr lang="en-US" u="sng" dirty="0"/>
              <a:t>Knowledge and Understanding</a:t>
            </a:r>
            <a:r>
              <a:rPr lang="en-US" u="sng" dirty="0" smtClean="0"/>
              <a:t>:</a:t>
            </a:r>
          </a:p>
          <a:p>
            <a:r>
              <a:rPr lang="en-US" dirty="0" smtClean="0"/>
              <a:t>Assess </a:t>
            </a:r>
            <a:r>
              <a:rPr lang="en-US" dirty="0"/>
              <a:t>students understanding of relationships among elements of </a:t>
            </a:r>
            <a:r>
              <a:rPr lang="en-US" dirty="0" smtClean="0"/>
              <a:t>knowledge</a:t>
            </a:r>
          </a:p>
          <a:p>
            <a:endParaRPr lang="en-US" dirty="0" smtClean="0"/>
          </a:p>
          <a:p>
            <a:r>
              <a:rPr lang="en-US" u="sng" dirty="0" smtClean="0"/>
              <a:t>Reasoning </a:t>
            </a:r>
            <a:r>
              <a:rPr lang="en-US" u="sng" dirty="0"/>
              <a:t>Proficiency:                                 </a:t>
            </a:r>
            <a:r>
              <a:rPr lang="en-US" u="sng" dirty="0" smtClean="0"/>
              <a:t> </a:t>
            </a:r>
          </a:p>
          <a:p>
            <a:r>
              <a:rPr lang="en-US" dirty="0" smtClean="0"/>
              <a:t>Written </a:t>
            </a:r>
            <a:r>
              <a:rPr lang="en-US" dirty="0"/>
              <a:t>descriptions allows teacher to assess students thinking through complex topics.</a:t>
            </a:r>
            <a:r>
              <a:rPr lang="en-US" dirty="0" smtClean="0"/>
              <a:t> </a:t>
            </a:r>
          </a:p>
          <a:p>
            <a:endParaRPr lang="en-US" dirty="0" smtClean="0"/>
          </a:p>
          <a:p>
            <a:r>
              <a:rPr lang="en-US" u="sng" dirty="0" smtClean="0"/>
              <a:t>Skill </a:t>
            </a:r>
            <a:r>
              <a:rPr lang="en-US" u="sng" dirty="0"/>
              <a:t>Performance</a:t>
            </a:r>
            <a:r>
              <a:rPr lang="en-US" u="sng" dirty="0" smtClean="0"/>
              <a:t>:</a:t>
            </a:r>
          </a:p>
          <a:p>
            <a:r>
              <a:rPr lang="en-US" dirty="0" smtClean="0"/>
              <a:t>Assesses </a:t>
            </a:r>
            <a:r>
              <a:rPr lang="en-US" dirty="0"/>
              <a:t>students prerequisite knowledge leading up to the performance of a skill-based target.</a:t>
            </a:r>
            <a:r>
              <a:rPr lang="en-US" dirty="0" smtClean="0"/>
              <a:t> </a:t>
            </a:r>
          </a:p>
          <a:p>
            <a:endParaRPr lang="en-US" dirty="0" smtClean="0"/>
          </a:p>
          <a:p>
            <a:r>
              <a:rPr lang="en-US" u="sng" dirty="0" smtClean="0"/>
              <a:t>Dispositions:</a:t>
            </a:r>
          </a:p>
          <a:p>
            <a:r>
              <a:rPr lang="en-US" dirty="0" smtClean="0"/>
              <a:t>Essays </a:t>
            </a:r>
            <a:r>
              <a:rPr lang="en-US" dirty="0"/>
              <a:t>may provide teachers insight into students attitudes or what motivates them to learn. </a:t>
            </a:r>
          </a:p>
        </p:txBody>
      </p:sp>
      <p:sp>
        <p:nvSpPr>
          <p:cNvPr id="7" name="TextBox 6"/>
          <p:cNvSpPr txBox="1"/>
          <p:nvPr/>
        </p:nvSpPr>
        <p:spPr>
          <a:xfrm>
            <a:off x="2697655" y="857441"/>
            <a:ext cx="4887311" cy="646331"/>
          </a:xfrm>
          <a:prstGeom prst="rect">
            <a:avLst/>
          </a:prstGeom>
          <a:noFill/>
        </p:spPr>
        <p:txBody>
          <a:bodyPr wrap="square" rtlCol="0">
            <a:spAutoFit/>
          </a:bodyPr>
          <a:lstStyle/>
          <a:p>
            <a:r>
              <a:rPr lang="en-US" dirty="0">
                <a:solidFill>
                  <a:srgbClr val="FF0000"/>
                </a:solidFill>
              </a:rPr>
              <a:t>Essay assessment are best utilized to assess the following types of targets:</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4" descr="http://www.dvd-ppt-slideshow.com/images/blog-image/michael-jackson-wallpaper/wallpaper7.jpg"/>
          <p:cNvPicPr>
            <a:picLocks noChangeAspect="1" noChangeArrowheads="1"/>
          </p:cNvPicPr>
          <p:nvPr/>
        </p:nvPicPr>
        <p:blipFill>
          <a:blip r:embed="rId2"/>
          <a:srcRect/>
          <a:stretch>
            <a:fillRect/>
          </a:stretch>
        </p:blipFill>
        <p:spPr bwMode="auto">
          <a:xfrm>
            <a:off x="245240" y="105103"/>
            <a:ext cx="2907863" cy="2180897"/>
          </a:xfrm>
          <a:prstGeom prst="rect">
            <a:avLst/>
          </a:prstGeom>
          <a:noFill/>
          <a:ln w="9525">
            <a:noFill/>
            <a:miter lim="800000"/>
            <a:headEnd/>
            <a:tailEnd/>
          </a:ln>
        </p:spPr>
      </p:pic>
      <p:sp>
        <p:nvSpPr>
          <p:cNvPr id="5" name="TextBox 4"/>
          <p:cNvSpPr txBox="1"/>
          <p:nvPr/>
        </p:nvSpPr>
        <p:spPr>
          <a:xfrm>
            <a:off x="245240" y="1953172"/>
            <a:ext cx="2680138" cy="474435"/>
          </a:xfrm>
          <a:prstGeom prst="rect">
            <a:avLst/>
          </a:prstGeom>
          <a:solidFill>
            <a:schemeClr val="bg1"/>
          </a:solidFill>
        </p:spPr>
        <p:txBody>
          <a:bodyPr wrap="square" rtlCol="0">
            <a:spAutoFit/>
          </a:bodyPr>
          <a:lstStyle/>
          <a:p>
            <a:endParaRPr lang="en-US" dirty="0"/>
          </a:p>
        </p:txBody>
      </p:sp>
      <p:sp>
        <p:nvSpPr>
          <p:cNvPr id="6" name="TextBox 5"/>
          <p:cNvSpPr txBox="1"/>
          <p:nvPr/>
        </p:nvSpPr>
        <p:spPr>
          <a:xfrm>
            <a:off x="2347311" y="1953172"/>
            <a:ext cx="5693103" cy="4247317"/>
          </a:xfrm>
          <a:prstGeom prst="rect">
            <a:avLst/>
          </a:prstGeom>
          <a:noFill/>
        </p:spPr>
        <p:txBody>
          <a:bodyPr wrap="square" rtlCol="0">
            <a:spAutoFit/>
          </a:bodyPr>
          <a:lstStyle/>
          <a:p>
            <a:r>
              <a:rPr lang="en-US" b="1" u="sng" dirty="0">
                <a:solidFill>
                  <a:srgbClr val="FF0000"/>
                </a:solidFill>
              </a:rPr>
              <a:t>Knowledge and Understanding</a:t>
            </a:r>
            <a:r>
              <a:rPr lang="en-US" b="1" u="sng" dirty="0" smtClean="0">
                <a:solidFill>
                  <a:srgbClr val="FF0000"/>
                </a:solidFill>
              </a:rPr>
              <a:t>:</a:t>
            </a:r>
          </a:p>
          <a:p>
            <a:r>
              <a:rPr lang="en-US" b="1" dirty="0" smtClean="0">
                <a:solidFill>
                  <a:srgbClr val="FF0000"/>
                </a:solidFill>
              </a:rPr>
              <a:t>Assess </a:t>
            </a:r>
            <a:r>
              <a:rPr lang="en-US" b="1" dirty="0">
                <a:solidFill>
                  <a:srgbClr val="FF0000"/>
                </a:solidFill>
              </a:rPr>
              <a:t>students understanding of relationships among elements of </a:t>
            </a:r>
            <a:r>
              <a:rPr lang="en-US" b="1" dirty="0" smtClean="0">
                <a:solidFill>
                  <a:srgbClr val="FF0000"/>
                </a:solidFill>
              </a:rPr>
              <a:t>knowledge</a:t>
            </a:r>
          </a:p>
          <a:p>
            <a:endParaRPr lang="en-US" dirty="0" smtClean="0"/>
          </a:p>
          <a:p>
            <a:r>
              <a:rPr lang="en-US" u="sng" dirty="0" smtClean="0"/>
              <a:t>Reasoning </a:t>
            </a:r>
            <a:r>
              <a:rPr lang="en-US" u="sng" dirty="0"/>
              <a:t>Proficiency:                                 </a:t>
            </a:r>
            <a:r>
              <a:rPr lang="en-US" u="sng" dirty="0" smtClean="0"/>
              <a:t> </a:t>
            </a:r>
          </a:p>
          <a:p>
            <a:r>
              <a:rPr lang="en-US" dirty="0" smtClean="0"/>
              <a:t>Written </a:t>
            </a:r>
            <a:r>
              <a:rPr lang="en-US" dirty="0"/>
              <a:t>descriptions allows teacher to assess students thinking through complex topics.</a:t>
            </a:r>
            <a:r>
              <a:rPr lang="en-US" dirty="0" smtClean="0"/>
              <a:t> </a:t>
            </a:r>
          </a:p>
          <a:p>
            <a:endParaRPr lang="en-US" dirty="0" smtClean="0"/>
          </a:p>
          <a:p>
            <a:r>
              <a:rPr lang="en-US" u="sng" dirty="0" smtClean="0"/>
              <a:t>Skill </a:t>
            </a:r>
            <a:r>
              <a:rPr lang="en-US" u="sng" dirty="0"/>
              <a:t>Performance</a:t>
            </a:r>
            <a:r>
              <a:rPr lang="en-US" u="sng" dirty="0" smtClean="0"/>
              <a:t>:</a:t>
            </a:r>
          </a:p>
          <a:p>
            <a:r>
              <a:rPr lang="en-US" dirty="0" smtClean="0"/>
              <a:t>Assesses </a:t>
            </a:r>
            <a:r>
              <a:rPr lang="en-US" dirty="0"/>
              <a:t>students prerequisite knowledge leading up to the performance of a skill-based target.</a:t>
            </a:r>
            <a:r>
              <a:rPr lang="en-US" dirty="0" smtClean="0"/>
              <a:t> </a:t>
            </a:r>
          </a:p>
          <a:p>
            <a:endParaRPr lang="en-US" dirty="0" smtClean="0"/>
          </a:p>
          <a:p>
            <a:r>
              <a:rPr lang="en-US" u="sng" dirty="0" smtClean="0"/>
              <a:t>Dispositions:</a:t>
            </a:r>
          </a:p>
          <a:p>
            <a:r>
              <a:rPr lang="en-US" dirty="0" smtClean="0"/>
              <a:t>Essays </a:t>
            </a:r>
            <a:r>
              <a:rPr lang="en-US" dirty="0"/>
              <a:t>may provide teachers insight into students attitudes or what motivates them to learn. </a:t>
            </a:r>
          </a:p>
        </p:txBody>
      </p:sp>
      <p:sp>
        <p:nvSpPr>
          <p:cNvPr id="7" name="TextBox 6"/>
          <p:cNvSpPr txBox="1"/>
          <p:nvPr/>
        </p:nvSpPr>
        <p:spPr>
          <a:xfrm>
            <a:off x="2697655" y="857441"/>
            <a:ext cx="4887311" cy="646331"/>
          </a:xfrm>
          <a:prstGeom prst="rect">
            <a:avLst/>
          </a:prstGeom>
          <a:noFill/>
        </p:spPr>
        <p:txBody>
          <a:bodyPr wrap="square" rtlCol="0">
            <a:spAutoFit/>
          </a:bodyPr>
          <a:lstStyle/>
          <a:p>
            <a:r>
              <a:rPr lang="en-US" dirty="0"/>
              <a:t>Essay assessment are best utilized to assess the following types of targets: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4" descr="http://www.dvd-ppt-slideshow.com/images/blog-image/michael-jackson-wallpaper/wallpaper7.jpg"/>
          <p:cNvPicPr>
            <a:picLocks noChangeAspect="1" noChangeArrowheads="1"/>
          </p:cNvPicPr>
          <p:nvPr/>
        </p:nvPicPr>
        <p:blipFill>
          <a:blip r:embed="rId2"/>
          <a:srcRect/>
          <a:stretch>
            <a:fillRect/>
          </a:stretch>
        </p:blipFill>
        <p:spPr bwMode="auto">
          <a:xfrm>
            <a:off x="245240" y="105103"/>
            <a:ext cx="2907863" cy="2180897"/>
          </a:xfrm>
          <a:prstGeom prst="rect">
            <a:avLst/>
          </a:prstGeom>
          <a:noFill/>
          <a:ln w="9525">
            <a:noFill/>
            <a:miter lim="800000"/>
            <a:headEnd/>
            <a:tailEnd/>
          </a:ln>
        </p:spPr>
      </p:pic>
      <p:sp>
        <p:nvSpPr>
          <p:cNvPr id="5" name="TextBox 4"/>
          <p:cNvSpPr txBox="1"/>
          <p:nvPr/>
        </p:nvSpPr>
        <p:spPr>
          <a:xfrm>
            <a:off x="245240" y="1953172"/>
            <a:ext cx="2680138" cy="474435"/>
          </a:xfrm>
          <a:prstGeom prst="rect">
            <a:avLst/>
          </a:prstGeom>
          <a:solidFill>
            <a:schemeClr val="bg1"/>
          </a:solidFill>
        </p:spPr>
        <p:txBody>
          <a:bodyPr wrap="square" rtlCol="0">
            <a:spAutoFit/>
          </a:bodyPr>
          <a:lstStyle/>
          <a:p>
            <a:endParaRPr lang="en-US" dirty="0"/>
          </a:p>
        </p:txBody>
      </p:sp>
      <p:sp>
        <p:nvSpPr>
          <p:cNvPr id="6" name="TextBox 5"/>
          <p:cNvSpPr txBox="1"/>
          <p:nvPr/>
        </p:nvSpPr>
        <p:spPr>
          <a:xfrm>
            <a:off x="2347311" y="1953172"/>
            <a:ext cx="5693103" cy="4247317"/>
          </a:xfrm>
          <a:prstGeom prst="rect">
            <a:avLst/>
          </a:prstGeom>
          <a:noFill/>
        </p:spPr>
        <p:txBody>
          <a:bodyPr wrap="square" rtlCol="0">
            <a:spAutoFit/>
          </a:bodyPr>
          <a:lstStyle/>
          <a:p>
            <a:r>
              <a:rPr lang="en-US" u="sng" dirty="0"/>
              <a:t>Knowledge and Understanding</a:t>
            </a:r>
            <a:r>
              <a:rPr lang="en-US" u="sng" dirty="0" smtClean="0"/>
              <a:t>:</a:t>
            </a:r>
          </a:p>
          <a:p>
            <a:r>
              <a:rPr lang="en-US" dirty="0" smtClean="0"/>
              <a:t>Assess </a:t>
            </a:r>
            <a:r>
              <a:rPr lang="en-US" dirty="0"/>
              <a:t>students understanding of relationships among elements of </a:t>
            </a:r>
            <a:r>
              <a:rPr lang="en-US" dirty="0" smtClean="0"/>
              <a:t>knowledge</a:t>
            </a:r>
          </a:p>
          <a:p>
            <a:endParaRPr lang="en-US" dirty="0" smtClean="0"/>
          </a:p>
          <a:p>
            <a:r>
              <a:rPr lang="en-US" b="1" u="sng" dirty="0" smtClean="0">
                <a:solidFill>
                  <a:srgbClr val="FF0000"/>
                </a:solidFill>
              </a:rPr>
              <a:t>Reasoning </a:t>
            </a:r>
            <a:r>
              <a:rPr lang="en-US" b="1" u="sng" dirty="0">
                <a:solidFill>
                  <a:srgbClr val="FF0000"/>
                </a:solidFill>
              </a:rPr>
              <a:t>Proficiency:                                 </a:t>
            </a:r>
            <a:r>
              <a:rPr lang="en-US" b="1" u="sng" dirty="0" smtClean="0">
                <a:solidFill>
                  <a:srgbClr val="FF0000"/>
                </a:solidFill>
              </a:rPr>
              <a:t> </a:t>
            </a:r>
          </a:p>
          <a:p>
            <a:r>
              <a:rPr lang="en-US" b="1" dirty="0" smtClean="0">
                <a:solidFill>
                  <a:srgbClr val="FF0000"/>
                </a:solidFill>
              </a:rPr>
              <a:t>Written </a:t>
            </a:r>
            <a:r>
              <a:rPr lang="en-US" b="1" dirty="0">
                <a:solidFill>
                  <a:srgbClr val="FF0000"/>
                </a:solidFill>
              </a:rPr>
              <a:t>descriptions allows teacher to assess students thinking through complex topics.</a:t>
            </a:r>
            <a:r>
              <a:rPr lang="en-US" b="1" dirty="0" smtClean="0">
                <a:solidFill>
                  <a:srgbClr val="FF0000"/>
                </a:solidFill>
              </a:rPr>
              <a:t> </a:t>
            </a:r>
          </a:p>
          <a:p>
            <a:endParaRPr lang="en-US" dirty="0" smtClean="0"/>
          </a:p>
          <a:p>
            <a:r>
              <a:rPr lang="en-US" u="sng" dirty="0" smtClean="0"/>
              <a:t>Skill </a:t>
            </a:r>
            <a:r>
              <a:rPr lang="en-US" u="sng" dirty="0"/>
              <a:t>Performance</a:t>
            </a:r>
            <a:r>
              <a:rPr lang="en-US" u="sng" dirty="0" smtClean="0"/>
              <a:t>:</a:t>
            </a:r>
          </a:p>
          <a:p>
            <a:r>
              <a:rPr lang="en-US" dirty="0" smtClean="0"/>
              <a:t>Assesses </a:t>
            </a:r>
            <a:r>
              <a:rPr lang="en-US" dirty="0"/>
              <a:t>students prerequisite knowledge leading up to the performance of a skill-based target.</a:t>
            </a:r>
            <a:r>
              <a:rPr lang="en-US" dirty="0" smtClean="0"/>
              <a:t> </a:t>
            </a:r>
          </a:p>
          <a:p>
            <a:endParaRPr lang="en-US" dirty="0" smtClean="0"/>
          </a:p>
          <a:p>
            <a:r>
              <a:rPr lang="en-US" u="sng" dirty="0" smtClean="0"/>
              <a:t>Dispositions:</a:t>
            </a:r>
          </a:p>
          <a:p>
            <a:r>
              <a:rPr lang="en-US" dirty="0" smtClean="0"/>
              <a:t>Essays </a:t>
            </a:r>
            <a:r>
              <a:rPr lang="en-US" dirty="0"/>
              <a:t>may provide teachers insight into students attitudes or what motivates them to learn. </a:t>
            </a:r>
          </a:p>
        </p:txBody>
      </p:sp>
      <p:sp>
        <p:nvSpPr>
          <p:cNvPr id="7" name="TextBox 6"/>
          <p:cNvSpPr txBox="1"/>
          <p:nvPr/>
        </p:nvSpPr>
        <p:spPr>
          <a:xfrm>
            <a:off x="2697655" y="857441"/>
            <a:ext cx="4887311" cy="646331"/>
          </a:xfrm>
          <a:prstGeom prst="rect">
            <a:avLst/>
          </a:prstGeom>
          <a:noFill/>
        </p:spPr>
        <p:txBody>
          <a:bodyPr wrap="square" rtlCol="0">
            <a:spAutoFit/>
          </a:bodyPr>
          <a:lstStyle/>
          <a:p>
            <a:r>
              <a:rPr lang="en-US" dirty="0"/>
              <a:t>Essay assessment are best utilized to assess the following types of targets: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4" descr="http://www.dvd-ppt-slideshow.com/images/blog-image/michael-jackson-wallpaper/wallpaper7.jpg"/>
          <p:cNvPicPr>
            <a:picLocks noChangeAspect="1" noChangeArrowheads="1"/>
          </p:cNvPicPr>
          <p:nvPr/>
        </p:nvPicPr>
        <p:blipFill>
          <a:blip r:embed="rId2"/>
          <a:srcRect/>
          <a:stretch>
            <a:fillRect/>
          </a:stretch>
        </p:blipFill>
        <p:spPr bwMode="auto">
          <a:xfrm>
            <a:off x="245240" y="105103"/>
            <a:ext cx="2907863" cy="2180897"/>
          </a:xfrm>
          <a:prstGeom prst="rect">
            <a:avLst/>
          </a:prstGeom>
          <a:noFill/>
          <a:ln w="9525">
            <a:noFill/>
            <a:miter lim="800000"/>
            <a:headEnd/>
            <a:tailEnd/>
          </a:ln>
        </p:spPr>
      </p:pic>
      <p:sp>
        <p:nvSpPr>
          <p:cNvPr id="5" name="TextBox 4"/>
          <p:cNvSpPr txBox="1"/>
          <p:nvPr/>
        </p:nvSpPr>
        <p:spPr>
          <a:xfrm>
            <a:off x="245240" y="1953172"/>
            <a:ext cx="2680138" cy="474435"/>
          </a:xfrm>
          <a:prstGeom prst="rect">
            <a:avLst/>
          </a:prstGeom>
          <a:solidFill>
            <a:schemeClr val="bg1"/>
          </a:solidFill>
        </p:spPr>
        <p:txBody>
          <a:bodyPr wrap="square" rtlCol="0">
            <a:spAutoFit/>
          </a:bodyPr>
          <a:lstStyle/>
          <a:p>
            <a:endParaRPr lang="en-US" dirty="0"/>
          </a:p>
        </p:txBody>
      </p:sp>
      <p:sp>
        <p:nvSpPr>
          <p:cNvPr id="6" name="TextBox 5"/>
          <p:cNvSpPr txBox="1"/>
          <p:nvPr/>
        </p:nvSpPr>
        <p:spPr>
          <a:xfrm>
            <a:off x="2347311" y="1953172"/>
            <a:ext cx="5693103" cy="4247317"/>
          </a:xfrm>
          <a:prstGeom prst="rect">
            <a:avLst/>
          </a:prstGeom>
          <a:noFill/>
        </p:spPr>
        <p:txBody>
          <a:bodyPr wrap="square" rtlCol="0">
            <a:spAutoFit/>
          </a:bodyPr>
          <a:lstStyle/>
          <a:p>
            <a:r>
              <a:rPr lang="en-US" u="sng" dirty="0"/>
              <a:t>Knowledge and Understanding</a:t>
            </a:r>
            <a:r>
              <a:rPr lang="en-US" u="sng" dirty="0" smtClean="0"/>
              <a:t>:</a:t>
            </a:r>
          </a:p>
          <a:p>
            <a:r>
              <a:rPr lang="en-US" dirty="0" smtClean="0"/>
              <a:t>Assess </a:t>
            </a:r>
            <a:r>
              <a:rPr lang="en-US" dirty="0"/>
              <a:t>students understanding of relationships among elements of </a:t>
            </a:r>
            <a:r>
              <a:rPr lang="en-US" dirty="0" smtClean="0"/>
              <a:t>knowledge</a:t>
            </a:r>
          </a:p>
          <a:p>
            <a:endParaRPr lang="en-US" dirty="0" smtClean="0"/>
          </a:p>
          <a:p>
            <a:r>
              <a:rPr lang="en-US" u="sng" dirty="0" smtClean="0"/>
              <a:t>Reasoning </a:t>
            </a:r>
            <a:r>
              <a:rPr lang="en-US" u="sng" dirty="0"/>
              <a:t>Proficiency:                                 </a:t>
            </a:r>
            <a:r>
              <a:rPr lang="en-US" u="sng" dirty="0" smtClean="0"/>
              <a:t> </a:t>
            </a:r>
          </a:p>
          <a:p>
            <a:r>
              <a:rPr lang="en-US" dirty="0" smtClean="0"/>
              <a:t>Written </a:t>
            </a:r>
            <a:r>
              <a:rPr lang="en-US" dirty="0"/>
              <a:t>descriptions allows teacher to assess students thinking through complex topics.</a:t>
            </a:r>
            <a:r>
              <a:rPr lang="en-US" dirty="0" smtClean="0"/>
              <a:t> </a:t>
            </a:r>
          </a:p>
          <a:p>
            <a:endParaRPr lang="en-US" dirty="0" smtClean="0"/>
          </a:p>
          <a:p>
            <a:r>
              <a:rPr lang="en-US" b="1" u="sng" dirty="0" smtClean="0">
                <a:solidFill>
                  <a:srgbClr val="FF0000"/>
                </a:solidFill>
              </a:rPr>
              <a:t>Skill </a:t>
            </a:r>
            <a:r>
              <a:rPr lang="en-US" b="1" u="sng" dirty="0">
                <a:solidFill>
                  <a:srgbClr val="FF0000"/>
                </a:solidFill>
              </a:rPr>
              <a:t>Performance</a:t>
            </a:r>
            <a:r>
              <a:rPr lang="en-US" b="1" u="sng" dirty="0" smtClean="0">
                <a:solidFill>
                  <a:srgbClr val="FF0000"/>
                </a:solidFill>
              </a:rPr>
              <a:t>:</a:t>
            </a:r>
          </a:p>
          <a:p>
            <a:r>
              <a:rPr lang="en-US" b="1" dirty="0" smtClean="0">
                <a:solidFill>
                  <a:srgbClr val="FF0000"/>
                </a:solidFill>
              </a:rPr>
              <a:t>Assesses </a:t>
            </a:r>
            <a:r>
              <a:rPr lang="en-US" b="1" dirty="0">
                <a:solidFill>
                  <a:srgbClr val="FF0000"/>
                </a:solidFill>
              </a:rPr>
              <a:t>students prerequisite knowledge leading up to the performance of a skill-based target.</a:t>
            </a:r>
            <a:r>
              <a:rPr lang="en-US" b="1" dirty="0" smtClean="0">
                <a:solidFill>
                  <a:srgbClr val="FF0000"/>
                </a:solidFill>
              </a:rPr>
              <a:t> </a:t>
            </a:r>
          </a:p>
          <a:p>
            <a:endParaRPr lang="en-US" dirty="0" smtClean="0"/>
          </a:p>
          <a:p>
            <a:r>
              <a:rPr lang="en-US" u="sng" dirty="0" smtClean="0"/>
              <a:t>Dispositions:</a:t>
            </a:r>
          </a:p>
          <a:p>
            <a:r>
              <a:rPr lang="en-US" dirty="0" smtClean="0"/>
              <a:t>Essays </a:t>
            </a:r>
            <a:r>
              <a:rPr lang="en-US" dirty="0"/>
              <a:t>may provide teachers insight into students attitudes or what motivates them to learn. </a:t>
            </a:r>
          </a:p>
        </p:txBody>
      </p:sp>
      <p:sp>
        <p:nvSpPr>
          <p:cNvPr id="7" name="TextBox 6"/>
          <p:cNvSpPr txBox="1"/>
          <p:nvPr/>
        </p:nvSpPr>
        <p:spPr>
          <a:xfrm>
            <a:off x="2697655" y="857441"/>
            <a:ext cx="4887311" cy="646331"/>
          </a:xfrm>
          <a:prstGeom prst="rect">
            <a:avLst/>
          </a:prstGeom>
          <a:noFill/>
        </p:spPr>
        <p:txBody>
          <a:bodyPr wrap="square" rtlCol="0">
            <a:spAutoFit/>
          </a:bodyPr>
          <a:lstStyle/>
          <a:p>
            <a:r>
              <a:rPr lang="en-US" dirty="0"/>
              <a:t>Essay assessment are best utilized to assess the following types of targets:</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37</TotalTime>
  <Words>1845</Words>
  <Application>Microsoft Macintosh PowerPoint</Application>
  <PresentationFormat>On-screen Show (4:3)</PresentationFormat>
  <Paragraphs>214</Paragraphs>
  <Slides>20</Slides>
  <Notes>0</Notes>
  <HiddenSlides>0</HiddenSlides>
  <MMClips>0</MMClips>
  <ScaleCrop>false</ScaleCrop>
  <HeadingPairs>
    <vt:vector size="4" baseType="variant">
      <vt:variant>
        <vt:lpstr>Design Template</vt:lpstr>
      </vt:variant>
      <vt:variant>
        <vt:i4>1</vt:i4>
      </vt:variant>
      <vt:variant>
        <vt:lpstr>Slide Titles</vt:lpstr>
      </vt:variant>
      <vt:variant>
        <vt:i4>20</vt:i4>
      </vt:variant>
    </vt:vector>
  </HeadingPairs>
  <TitlesOfParts>
    <vt:vector size="21"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vector>
  </TitlesOfParts>
  <Company>Seattle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Information Technology</dc:creator>
  <cp:lastModifiedBy>Information Technology</cp:lastModifiedBy>
  <cp:revision>3</cp:revision>
  <dcterms:created xsi:type="dcterms:W3CDTF">2011-02-07T23:37:02Z</dcterms:created>
  <dcterms:modified xsi:type="dcterms:W3CDTF">2011-02-08T00:14:49Z</dcterms:modified>
</cp:coreProperties>
</file>